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335" r:id="rId2"/>
    <p:sldId id="394" r:id="rId3"/>
    <p:sldId id="460" r:id="rId4"/>
    <p:sldId id="322" r:id="rId5"/>
    <p:sldId id="336" r:id="rId6"/>
    <p:sldId id="443" r:id="rId7"/>
    <p:sldId id="400" r:id="rId8"/>
    <p:sldId id="344" r:id="rId9"/>
    <p:sldId id="428" r:id="rId10"/>
    <p:sldId id="431" r:id="rId11"/>
    <p:sldId id="399" r:id="rId12"/>
    <p:sldId id="403" r:id="rId13"/>
    <p:sldId id="451" r:id="rId14"/>
    <p:sldId id="452" r:id="rId15"/>
    <p:sldId id="453" r:id="rId16"/>
    <p:sldId id="454" r:id="rId17"/>
    <p:sldId id="393" r:id="rId18"/>
    <p:sldId id="455" r:id="rId19"/>
    <p:sldId id="434" r:id="rId20"/>
    <p:sldId id="379" r:id="rId21"/>
    <p:sldId id="439" r:id="rId22"/>
    <p:sldId id="459" r:id="rId23"/>
    <p:sldId id="436" r:id="rId24"/>
    <p:sldId id="457" r:id="rId25"/>
    <p:sldId id="45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424"/>
    <a:srgbClr val="ECCB2A"/>
    <a:srgbClr val="FF33FD"/>
    <a:srgbClr val="0099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560" autoAdjust="0"/>
  </p:normalViewPr>
  <p:slideViewPr>
    <p:cSldViewPr>
      <p:cViewPr varScale="1">
        <p:scale>
          <a:sx n="96" d="100"/>
          <a:sy n="96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2AE81-5C72-254C-8056-F66F9E051C4A}" type="datetimeFigureOut">
              <a:rPr lang="en-US" smtClean="0"/>
              <a:t>4/23/13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AE14E-ED21-EE40-85D0-D12B7566B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8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15E471-79EA-3849-8B1A-801AC5B3DE0E}" type="slidenum">
              <a:rPr lang="en-US"/>
              <a:pPr/>
              <a:t>11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AE4B7-2CF8-6648-921E-0A78A39EC6AE}" type="slidenum">
              <a:rPr lang="en-US"/>
              <a:pPr/>
              <a:t>12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13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14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15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16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17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18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25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2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8D9B2-D9A1-2441-BDB8-D3EA2931355A}" type="slidenum">
              <a:rPr lang="en-US"/>
              <a:pPr/>
              <a:t>3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Constrast to yesterday - theory vs. empirical</a:t>
            </a:r>
          </a:p>
          <a:p>
            <a:r>
              <a:rPr lang="en-US"/>
              <a:t>Strange talk - not going to talk about stuff that 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done - lab talk</a:t>
            </a:r>
          </a:p>
          <a:p>
            <a:r>
              <a:rPr lang="en-US"/>
              <a:t>Collected 12 talks given by people in the lab - condensed down to a single talk</a:t>
            </a:r>
          </a:p>
          <a:p>
            <a:r>
              <a:rPr lang="en-US"/>
              <a:t>You might be thinking that you are about to experience a 3 hour train wreck - I really did shortened things, so the train wreck should last less than 1 hour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DB1C3-C2B5-914A-8EA2-D6875B00FA72}" type="slidenum">
              <a:rPr lang="en-US"/>
              <a:pPr/>
              <a:t>4</a:t>
            </a:fld>
            <a:endParaRPr lang="en-US"/>
          </a:p>
        </p:txBody>
      </p:sp>
      <p:sp>
        <p:nvSpPr>
          <p:cNvPr id="9154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5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6903B-D4BD-1D42-B203-1580ACF47CD5}" type="slidenum">
              <a:rPr lang="en-US"/>
              <a:pPr/>
              <a:t>5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Keeps me up at night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F0F37-688F-974E-BE9F-40096F2B5C2D}" type="slidenum">
              <a:rPr lang="en-US"/>
              <a:pPr/>
              <a:t>6</a:t>
            </a:fld>
            <a:endParaRPr lang="en-US"/>
          </a:p>
        </p:txBody>
      </p:sp>
      <p:sp>
        <p:nvSpPr>
          <p:cNvPr id="9512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12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F6822-F0FD-8445-B675-DAEA8F712DF7}" type="slidenum">
              <a:rPr lang="en-US"/>
              <a:pPr/>
              <a:t>7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9801FF-3FDD-4958-A9CF-4287B62C51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396581-3F39-4546-9055-CA8C589B2A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35164-F676-9449-8AAB-970288E34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48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8703E-0871-654F-8D7E-8EDB8CBB7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13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3FD76-FC7F-264A-8AA5-1EEE15228F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89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B5D61-B69A-B447-9865-AD1B0AD73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48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E2E85-EA5E-574D-A786-D6C92B9E6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02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CCC59-E682-3A48-BC84-3FD32E1B5E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1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46E9C-8BA2-EC4D-9EB9-4EE82258F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67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9A364-5F9C-F548-9ACD-F9FC5D1F5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27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E40E0-875B-0544-978C-06E7FAFE6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3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D2328-DDE2-AB40-B4EA-E2B008F12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45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8A500-34F6-654E-92DB-E7F9A7605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0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D0B4CB5-656C-C549-A9AF-D4B9B74847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762000"/>
            <a:ext cx="7086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NSF/NASA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The </a:t>
            </a:r>
            <a:r>
              <a:rPr lang="en-US" sz="2800" b="1" dirty="0"/>
              <a:t>role of taxonomic, functional, genetic, and landscape diversity in food web responses to a changing </a:t>
            </a:r>
            <a:r>
              <a:rPr lang="en-US" sz="2800" b="1" dirty="0" smtClean="0"/>
              <a:t>environment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/>
              <a:t>2013-2018</a:t>
            </a:r>
          </a:p>
          <a:p>
            <a:endParaRPr lang="en-US" sz="2800" dirty="0"/>
          </a:p>
          <a:p>
            <a:r>
              <a:rPr lang="en-US" sz="2800" dirty="0"/>
              <a:t>Anthony R. </a:t>
            </a:r>
            <a:r>
              <a:rPr lang="en-US" sz="2800" dirty="0" smtClean="0"/>
              <a:t>Ives, UW-Madison</a:t>
            </a:r>
            <a:endParaRPr lang="en-US" sz="2800" dirty="0"/>
          </a:p>
          <a:p>
            <a:r>
              <a:rPr lang="en-US" sz="2800" dirty="0" smtClean="0"/>
              <a:t>Volker </a:t>
            </a:r>
            <a:r>
              <a:rPr lang="en-US" sz="2800" dirty="0"/>
              <a:t>C. </a:t>
            </a:r>
            <a:r>
              <a:rPr lang="en-US" sz="2800" dirty="0" err="1"/>
              <a:t>Radeloff</a:t>
            </a:r>
            <a:r>
              <a:rPr lang="en-US" sz="2800" dirty="0"/>
              <a:t>, UW-Madison</a:t>
            </a:r>
            <a:endParaRPr lang="en-US" sz="2800" dirty="0" smtClean="0"/>
          </a:p>
          <a:p>
            <a:r>
              <a:rPr lang="en-US" sz="2800" dirty="0" smtClean="0"/>
              <a:t>Kerry </a:t>
            </a:r>
            <a:r>
              <a:rPr lang="en-US" sz="2800" dirty="0"/>
              <a:t>M. Oliver, University of </a:t>
            </a:r>
            <a:r>
              <a:rPr lang="en-US" sz="2800" dirty="0" smtClean="0"/>
              <a:t>Georgia</a:t>
            </a:r>
          </a:p>
          <a:p>
            <a:r>
              <a:rPr lang="en-US" sz="2800" dirty="0" smtClean="0"/>
              <a:t>Jason </a:t>
            </a:r>
            <a:r>
              <a:rPr lang="en-US" sz="2800" dirty="0"/>
              <a:t>P. Harmon, North Dakota State </a:t>
            </a:r>
            <a:r>
              <a:rPr lang="en-US" sz="2800" dirty="0" smtClean="0"/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224816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Pea aphid model system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62100" y="3341688"/>
          <a:ext cx="6019800" cy="174625"/>
        </p:xfrm>
        <a:graphic>
          <a:graphicData uri="http://schemas.openxmlformats.org/drawingml/2006/table">
            <a:tbl>
              <a:tblPr/>
              <a:tblGrid>
                <a:gridCol w="6019800"/>
              </a:tblGrid>
              <a:tr h="174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21E1F"/>
                          </a:solidFill>
                          <a:latin typeface="PBOSUS+Myriad-Roman"/>
                          <a:ea typeface="Times New Roman"/>
                          <a:cs typeface="PBOSUS+Myriad-Roman"/>
                        </a:rPr>
                        <a:t> </a:t>
                      </a:r>
                      <a:endParaRPr lang="en-US" sz="1200" dirty="0">
                        <a:solidFill>
                          <a:srgbClr val="000000"/>
                        </a:solidFill>
                        <a:latin typeface="PBOSUS+Myriad-Roman"/>
                        <a:ea typeface="Times New Roman"/>
                        <a:cs typeface="PBOSUS+Myriad-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219200" y="1066800"/>
            <a:ext cx="5867400" cy="5638800"/>
            <a:chOff x="1975449" y="1613140"/>
            <a:chExt cx="4692770" cy="4563373"/>
          </a:xfrm>
        </p:grpSpPr>
        <p:pic>
          <p:nvPicPr>
            <p:cNvPr id="12293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" t="3445" r="2835" b="1498"/>
            <a:stretch/>
          </p:blipFill>
          <p:spPr bwMode="auto">
            <a:xfrm>
              <a:off x="1975449" y="1613140"/>
              <a:ext cx="4692770" cy="4563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975449" y="3894826"/>
              <a:ext cx="158151" cy="2199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98034" y="3894826"/>
              <a:ext cx="173966" cy="2199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86600" y="6096000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Oliver et al. (2010 Ann. Rev. </a:t>
            </a:r>
            <a:r>
              <a:rPr lang="en-US" sz="1600" dirty="0" err="1" smtClean="0"/>
              <a:t>Entomol</a:t>
            </a:r>
            <a:r>
              <a:rPr lang="en-US" sz="1600" dirty="0" smtClean="0"/>
              <a:t>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870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304" name="Rectangle 16"/>
          <p:cNvSpPr>
            <a:spLocks noGrp="1" noChangeArrowheads="1"/>
          </p:cNvSpPr>
          <p:nvPr>
            <p:ph type="title"/>
          </p:nvPr>
        </p:nvSpPr>
        <p:spPr>
          <a:xfrm>
            <a:off x="773113" y="233363"/>
            <a:ext cx="7772400" cy="1143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tx1"/>
                </a:solidFill>
              </a:rPr>
              <a:t>Evolution of heat-shock tolerance</a:t>
            </a:r>
            <a:endParaRPr lang="en-US" sz="3200" b="1" dirty="0"/>
          </a:p>
        </p:txBody>
      </p:sp>
      <p:sp>
        <p:nvSpPr>
          <p:cNvPr id="524306" name="Rectangle 18"/>
          <p:cNvSpPr>
            <a:spLocks noChangeArrowheads="1"/>
          </p:cNvSpPr>
          <p:nvPr/>
        </p:nvSpPr>
        <p:spPr bwMode="auto">
          <a:xfrm>
            <a:off x="1143000" y="1447800"/>
            <a:ext cx="7200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800" dirty="0" smtClean="0">
                <a:latin typeface="Arial"/>
              </a:rPr>
              <a:t>“</a:t>
            </a:r>
            <a:r>
              <a:rPr lang="en-US" altLang="ja-JP" sz="2800" dirty="0"/>
              <a:t>C</a:t>
            </a:r>
            <a:r>
              <a:rPr lang="en-US" sz="2800" dirty="0" smtClean="0"/>
              <a:t>ustom</a:t>
            </a:r>
            <a:r>
              <a:rPr lang="en-US" sz="2800" dirty="0"/>
              <a:t>-made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aphid clones that differed in sensitivity to heat shocks</a:t>
            </a:r>
          </a:p>
        </p:txBody>
      </p:sp>
      <p:pic>
        <p:nvPicPr>
          <p:cNvPr id="7" name="Picture 9" descr="aphid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533" r="30000" b="49655"/>
          <a:stretch>
            <a:fillRect/>
          </a:stretch>
        </p:blipFill>
        <p:spPr bwMode="auto">
          <a:xfrm>
            <a:off x="5126495" y="3429000"/>
            <a:ext cx="3990975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7" t="9694" r="1656" b="68779"/>
          <a:stretch>
            <a:fillRect/>
          </a:stretch>
        </p:blipFill>
        <p:spPr bwMode="auto">
          <a:xfrm rot="5400000">
            <a:off x="4919326" y="3636169"/>
            <a:ext cx="1433512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98023"/>
              </p:ext>
            </p:extLst>
          </p:nvPr>
        </p:nvGraphicFramePr>
        <p:xfrm>
          <a:off x="1295400" y="3429000"/>
          <a:ext cx="327660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300"/>
                <a:gridCol w="1638300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sensitive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tolerant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red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9900"/>
                          </a:solidFill>
                          <a:latin typeface="Arial"/>
                          <a:cs typeface="Arial"/>
                        </a:rPr>
                        <a:t>green</a:t>
                      </a:r>
                      <a:endParaRPr lang="en-US" sz="2400" dirty="0">
                        <a:solidFill>
                          <a:srgbClr val="0099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9900"/>
                          </a:solidFill>
                          <a:latin typeface="Arial"/>
                          <a:cs typeface="Arial"/>
                        </a:rPr>
                        <a:t>green</a:t>
                      </a:r>
                      <a:endParaRPr lang="en-US" sz="2400" dirty="0">
                        <a:solidFill>
                          <a:srgbClr val="0099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red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3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85825"/>
          </a:xfrm>
        </p:spPr>
        <p:txBody>
          <a:bodyPr/>
          <a:lstStyle/>
          <a:p>
            <a:r>
              <a:rPr lang="en-US" sz="3200" b="1" dirty="0" smtClean="0"/>
              <a:t>Field experiments</a:t>
            </a:r>
            <a:endParaRPr lang="en-US" sz="3200" b="1" dirty="0"/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6781800" cy="19812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 smtClean="0"/>
              <a:t>Rapid evolution of tolerance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endParaRPr lang="en-US" sz="2800" dirty="0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sz="2800" dirty="0" smtClean="0"/>
              <a:t>Effect on population depends on the presence and species of predators</a:t>
            </a:r>
          </a:p>
          <a:p>
            <a:pPr marL="400050" lvl="1" indent="-40005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Some predators just eat the abundant, tolerant aphids, so evolution is a wash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60141" name="Picture 13" descr="June 2008 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25"/>
            <a:ext cx="3983038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0146" name="Group 18"/>
          <p:cNvGrpSpPr>
            <a:grpSpLocks/>
          </p:cNvGrpSpPr>
          <p:nvPr/>
        </p:nvGrpSpPr>
        <p:grpSpPr bwMode="auto">
          <a:xfrm>
            <a:off x="4892675" y="3895725"/>
            <a:ext cx="3725863" cy="2619375"/>
            <a:chOff x="575" y="192"/>
            <a:chExt cx="4925" cy="3783"/>
          </a:xfrm>
        </p:grpSpPr>
        <p:sp>
          <p:nvSpPr>
            <p:cNvPr id="560147" name="Line 19"/>
            <p:cNvSpPr>
              <a:spLocks noChangeShapeType="1"/>
            </p:cNvSpPr>
            <p:nvPr/>
          </p:nvSpPr>
          <p:spPr bwMode="auto">
            <a:xfrm>
              <a:off x="614" y="192"/>
              <a:ext cx="1" cy="37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48" name="Line 20"/>
            <p:cNvSpPr>
              <a:spLocks noChangeShapeType="1"/>
            </p:cNvSpPr>
            <p:nvPr/>
          </p:nvSpPr>
          <p:spPr bwMode="auto">
            <a:xfrm>
              <a:off x="575" y="3936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49" name="Line 21"/>
            <p:cNvSpPr>
              <a:spLocks noChangeShapeType="1"/>
            </p:cNvSpPr>
            <p:nvPr/>
          </p:nvSpPr>
          <p:spPr bwMode="auto">
            <a:xfrm>
              <a:off x="575" y="3398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0" name="Line 22"/>
            <p:cNvSpPr>
              <a:spLocks noChangeShapeType="1"/>
            </p:cNvSpPr>
            <p:nvPr/>
          </p:nvSpPr>
          <p:spPr bwMode="auto">
            <a:xfrm>
              <a:off x="575" y="2867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1" name="Line 23"/>
            <p:cNvSpPr>
              <a:spLocks noChangeShapeType="1"/>
            </p:cNvSpPr>
            <p:nvPr/>
          </p:nvSpPr>
          <p:spPr bwMode="auto">
            <a:xfrm>
              <a:off x="575" y="2330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2" name="Line 24"/>
            <p:cNvSpPr>
              <a:spLocks noChangeShapeType="1"/>
            </p:cNvSpPr>
            <p:nvPr/>
          </p:nvSpPr>
          <p:spPr bwMode="auto">
            <a:xfrm>
              <a:off x="575" y="1798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3" name="Line 25"/>
            <p:cNvSpPr>
              <a:spLocks noChangeShapeType="1"/>
            </p:cNvSpPr>
            <p:nvPr/>
          </p:nvSpPr>
          <p:spPr bwMode="auto">
            <a:xfrm>
              <a:off x="575" y="1261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4" name="Line 26"/>
            <p:cNvSpPr>
              <a:spLocks noChangeShapeType="1"/>
            </p:cNvSpPr>
            <p:nvPr/>
          </p:nvSpPr>
          <p:spPr bwMode="auto">
            <a:xfrm>
              <a:off x="575" y="729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5" name="Line 27"/>
            <p:cNvSpPr>
              <a:spLocks noChangeShapeType="1"/>
            </p:cNvSpPr>
            <p:nvPr/>
          </p:nvSpPr>
          <p:spPr bwMode="auto">
            <a:xfrm>
              <a:off x="575" y="192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6" name="Line 28"/>
            <p:cNvSpPr>
              <a:spLocks noChangeShapeType="1"/>
            </p:cNvSpPr>
            <p:nvPr/>
          </p:nvSpPr>
          <p:spPr bwMode="auto">
            <a:xfrm>
              <a:off x="614" y="3936"/>
              <a:ext cx="48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7" name="Line 29"/>
            <p:cNvSpPr>
              <a:spLocks noChangeShapeType="1"/>
            </p:cNvSpPr>
            <p:nvPr/>
          </p:nvSpPr>
          <p:spPr bwMode="auto">
            <a:xfrm flipV="1">
              <a:off x="614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8" name="Line 30"/>
            <p:cNvSpPr>
              <a:spLocks noChangeShapeType="1"/>
            </p:cNvSpPr>
            <p:nvPr/>
          </p:nvSpPr>
          <p:spPr bwMode="auto">
            <a:xfrm flipV="1">
              <a:off x="1022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59" name="Line 31"/>
            <p:cNvSpPr>
              <a:spLocks noChangeShapeType="1"/>
            </p:cNvSpPr>
            <p:nvPr/>
          </p:nvSpPr>
          <p:spPr bwMode="auto">
            <a:xfrm flipV="1">
              <a:off x="1424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0" name="Line 32"/>
            <p:cNvSpPr>
              <a:spLocks noChangeShapeType="1"/>
            </p:cNvSpPr>
            <p:nvPr/>
          </p:nvSpPr>
          <p:spPr bwMode="auto">
            <a:xfrm flipV="1">
              <a:off x="1831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1" name="Line 33"/>
            <p:cNvSpPr>
              <a:spLocks noChangeShapeType="1"/>
            </p:cNvSpPr>
            <p:nvPr/>
          </p:nvSpPr>
          <p:spPr bwMode="auto">
            <a:xfrm flipV="1">
              <a:off x="2239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2" name="Line 34"/>
            <p:cNvSpPr>
              <a:spLocks noChangeShapeType="1"/>
            </p:cNvSpPr>
            <p:nvPr/>
          </p:nvSpPr>
          <p:spPr bwMode="auto">
            <a:xfrm flipV="1">
              <a:off x="2646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3" name="Line 35"/>
            <p:cNvSpPr>
              <a:spLocks noChangeShapeType="1"/>
            </p:cNvSpPr>
            <p:nvPr/>
          </p:nvSpPr>
          <p:spPr bwMode="auto">
            <a:xfrm flipV="1">
              <a:off x="3048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4" name="Line 36"/>
            <p:cNvSpPr>
              <a:spLocks noChangeShapeType="1"/>
            </p:cNvSpPr>
            <p:nvPr/>
          </p:nvSpPr>
          <p:spPr bwMode="auto">
            <a:xfrm flipV="1">
              <a:off x="3456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5" name="Line 37"/>
            <p:cNvSpPr>
              <a:spLocks noChangeShapeType="1"/>
            </p:cNvSpPr>
            <p:nvPr/>
          </p:nvSpPr>
          <p:spPr bwMode="auto">
            <a:xfrm flipV="1">
              <a:off x="3864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6" name="Line 38"/>
            <p:cNvSpPr>
              <a:spLocks noChangeShapeType="1"/>
            </p:cNvSpPr>
            <p:nvPr/>
          </p:nvSpPr>
          <p:spPr bwMode="auto">
            <a:xfrm flipV="1">
              <a:off x="4271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7" name="Line 39"/>
            <p:cNvSpPr>
              <a:spLocks noChangeShapeType="1"/>
            </p:cNvSpPr>
            <p:nvPr/>
          </p:nvSpPr>
          <p:spPr bwMode="auto">
            <a:xfrm flipV="1">
              <a:off x="4673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8" name="Line 40"/>
            <p:cNvSpPr>
              <a:spLocks noChangeShapeType="1"/>
            </p:cNvSpPr>
            <p:nvPr/>
          </p:nvSpPr>
          <p:spPr bwMode="auto">
            <a:xfrm flipV="1">
              <a:off x="5081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69" name="Line 41"/>
            <p:cNvSpPr>
              <a:spLocks noChangeShapeType="1"/>
            </p:cNvSpPr>
            <p:nvPr/>
          </p:nvSpPr>
          <p:spPr bwMode="auto">
            <a:xfrm flipV="1">
              <a:off x="5488" y="3936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0" name="Freeform 42"/>
            <p:cNvSpPr>
              <a:spLocks/>
            </p:cNvSpPr>
            <p:nvPr/>
          </p:nvSpPr>
          <p:spPr bwMode="auto">
            <a:xfrm>
              <a:off x="592" y="1052"/>
              <a:ext cx="4908" cy="2917"/>
            </a:xfrm>
            <a:custGeom>
              <a:avLst/>
              <a:gdLst>
                <a:gd name="T0" fmla="*/ 12 w 867"/>
                <a:gd name="T1" fmla="*/ 336 h 516"/>
                <a:gd name="T2" fmla="*/ 27 w 867"/>
                <a:gd name="T3" fmla="*/ 361 h 516"/>
                <a:gd name="T4" fmla="*/ 42 w 867"/>
                <a:gd name="T5" fmla="*/ 343 h 516"/>
                <a:gd name="T6" fmla="*/ 57 w 867"/>
                <a:gd name="T7" fmla="*/ 289 h 516"/>
                <a:gd name="T8" fmla="*/ 72 w 867"/>
                <a:gd name="T9" fmla="*/ 259 h 516"/>
                <a:gd name="T10" fmla="*/ 87 w 867"/>
                <a:gd name="T11" fmla="*/ 149 h 516"/>
                <a:gd name="T12" fmla="*/ 102 w 867"/>
                <a:gd name="T13" fmla="*/ 2 h 516"/>
                <a:gd name="T14" fmla="*/ 117 w 867"/>
                <a:gd name="T15" fmla="*/ 82 h 516"/>
                <a:gd name="T16" fmla="*/ 132 w 867"/>
                <a:gd name="T17" fmla="*/ 66 h 516"/>
                <a:gd name="T18" fmla="*/ 147 w 867"/>
                <a:gd name="T19" fmla="*/ 103 h 516"/>
                <a:gd name="T20" fmla="*/ 162 w 867"/>
                <a:gd name="T21" fmla="*/ 159 h 516"/>
                <a:gd name="T22" fmla="*/ 177 w 867"/>
                <a:gd name="T23" fmla="*/ 142 h 516"/>
                <a:gd name="T24" fmla="*/ 192 w 867"/>
                <a:gd name="T25" fmla="*/ 52 h 516"/>
                <a:gd name="T26" fmla="*/ 207 w 867"/>
                <a:gd name="T27" fmla="*/ 54 h 516"/>
                <a:gd name="T28" fmla="*/ 222 w 867"/>
                <a:gd name="T29" fmla="*/ 137 h 516"/>
                <a:gd name="T30" fmla="*/ 236 w 867"/>
                <a:gd name="T31" fmla="*/ 206 h 516"/>
                <a:gd name="T32" fmla="*/ 251 w 867"/>
                <a:gd name="T33" fmla="*/ 206 h 516"/>
                <a:gd name="T34" fmla="*/ 266 w 867"/>
                <a:gd name="T35" fmla="*/ 239 h 516"/>
                <a:gd name="T36" fmla="*/ 281 w 867"/>
                <a:gd name="T37" fmla="*/ 278 h 516"/>
                <a:gd name="T38" fmla="*/ 296 w 867"/>
                <a:gd name="T39" fmla="*/ 287 h 516"/>
                <a:gd name="T40" fmla="*/ 311 w 867"/>
                <a:gd name="T41" fmla="*/ 317 h 516"/>
                <a:gd name="T42" fmla="*/ 326 w 867"/>
                <a:gd name="T43" fmla="*/ 327 h 516"/>
                <a:gd name="T44" fmla="*/ 341 w 867"/>
                <a:gd name="T45" fmla="*/ 345 h 516"/>
                <a:gd name="T46" fmla="*/ 356 w 867"/>
                <a:gd name="T47" fmla="*/ 358 h 516"/>
                <a:gd name="T48" fmla="*/ 371 w 867"/>
                <a:gd name="T49" fmla="*/ 371 h 516"/>
                <a:gd name="T50" fmla="*/ 386 w 867"/>
                <a:gd name="T51" fmla="*/ 384 h 516"/>
                <a:gd name="T52" fmla="*/ 401 w 867"/>
                <a:gd name="T53" fmla="*/ 389 h 516"/>
                <a:gd name="T54" fmla="*/ 416 w 867"/>
                <a:gd name="T55" fmla="*/ 389 h 516"/>
                <a:gd name="T56" fmla="*/ 431 w 867"/>
                <a:gd name="T57" fmla="*/ 395 h 516"/>
                <a:gd name="T58" fmla="*/ 446 w 867"/>
                <a:gd name="T59" fmla="*/ 394 h 516"/>
                <a:gd name="T60" fmla="*/ 461 w 867"/>
                <a:gd name="T61" fmla="*/ 406 h 516"/>
                <a:gd name="T62" fmla="*/ 476 w 867"/>
                <a:gd name="T63" fmla="*/ 412 h 516"/>
                <a:gd name="T64" fmla="*/ 491 w 867"/>
                <a:gd name="T65" fmla="*/ 426 h 516"/>
                <a:gd name="T66" fmla="*/ 506 w 867"/>
                <a:gd name="T67" fmla="*/ 433 h 516"/>
                <a:gd name="T68" fmla="*/ 521 w 867"/>
                <a:gd name="T69" fmla="*/ 459 h 516"/>
                <a:gd name="T70" fmla="*/ 535 w 867"/>
                <a:gd name="T71" fmla="*/ 481 h 516"/>
                <a:gd name="T72" fmla="*/ 550 w 867"/>
                <a:gd name="T73" fmla="*/ 483 h 516"/>
                <a:gd name="T74" fmla="*/ 565 w 867"/>
                <a:gd name="T75" fmla="*/ 471 h 516"/>
                <a:gd name="T76" fmla="*/ 580 w 867"/>
                <a:gd name="T77" fmla="*/ 475 h 516"/>
                <a:gd name="T78" fmla="*/ 595 w 867"/>
                <a:gd name="T79" fmla="*/ 471 h 516"/>
                <a:gd name="T80" fmla="*/ 610 w 867"/>
                <a:gd name="T81" fmla="*/ 477 h 516"/>
                <a:gd name="T82" fmla="*/ 625 w 867"/>
                <a:gd name="T83" fmla="*/ 479 h 516"/>
                <a:gd name="T84" fmla="*/ 640 w 867"/>
                <a:gd name="T85" fmla="*/ 483 h 516"/>
                <a:gd name="T86" fmla="*/ 655 w 867"/>
                <a:gd name="T87" fmla="*/ 483 h 516"/>
                <a:gd name="T88" fmla="*/ 670 w 867"/>
                <a:gd name="T89" fmla="*/ 478 h 516"/>
                <a:gd name="T90" fmla="*/ 685 w 867"/>
                <a:gd name="T91" fmla="*/ 489 h 516"/>
                <a:gd name="T92" fmla="*/ 700 w 867"/>
                <a:gd name="T93" fmla="*/ 501 h 516"/>
                <a:gd name="T94" fmla="*/ 715 w 867"/>
                <a:gd name="T95" fmla="*/ 510 h 516"/>
                <a:gd name="T96" fmla="*/ 730 w 867"/>
                <a:gd name="T97" fmla="*/ 515 h 516"/>
                <a:gd name="T98" fmla="*/ 745 w 867"/>
                <a:gd name="T99" fmla="*/ 499 h 516"/>
                <a:gd name="T100" fmla="*/ 760 w 867"/>
                <a:gd name="T101" fmla="*/ 480 h 516"/>
                <a:gd name="T102" fmla="*/ 775 w 867"/>
                <a:gd name="T103" fmla="*/ 466 h 516"/>
                <a:gd name="T104" fmla="*/ 790 w 867"/>
                <a:gd name="T105" fmla="*/ 448 h 516"/>
                <a:gd name="T106" fmla="*/ 805 w 867"/>
                <a:gd name="T107" fmla="*/ 437 h 516"/>
                <a:gd name="T108" fmla="*/ 819 w 867"/>
                <a:gd name="T109" fmla="*/ 420 h 516"/>
                <a:gd name="T110" fmla="*/ 834 w 867"/>
                <a:gd name="T111" fmla="*/ 401 h 516"/>
                <a:gd name="T112" fmla="*/ 849 w 867"/>
                <a:gd name="T113" fmla="*/ 348 h 516"/>
                <a:gd name="T114" fmla="*/ 864 w 867"/>
                <a:gd name="T115" fmla="*/ 363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7" h="516">
                  <a:moveTo>
                    <a:pt x="0" y="358"/>
                  </a:moveTo>
                  <a:lnTo>
                    <a:pt x="3" y="345"/>
                  </a:lnTo>
                  <a:lnTo>
                    <a:pt x="6" y="343"/>
                  </a:lnTo>
                  <a:lnTo>
                    <a:pt x="9" y="343"/>
                  </a:lnTo>
                  <a:lnTo>
                    <a:pt x="12" y="336"/>
                  </a:lnTo>
                  <a:lnTo>
                    <a:pt x="15" y="342"/>
                  </a:lnTo>
                  <a:lnTo>
                    <a:pt x="18" y="353"/>
                  </a:lnTo>
                  <a:lnTo>
                    <a:pt x="21" y="362"/>
                  </a:lnTo>
                  <a:lnTo>
                    <a:pt x="24" y="368"/>
                  </a:lnTo>
                  <a:lnTo>
                    <a:pt x="27" y="361"/>
                  </a:lnTo>
                  <a:lnTo>
                    <a:pt x="30" y="358"/>
                  </a:lnTo>
                  <a:lnTo>
                    <a:pt x="33" y="361"/>
                  </a:lnTo>
                  <a:lnTo>
                    <a:pt x="36" y="366"/>
                  </a:lnTo>
                  <a:lnTo>
                    <a:pt x="39" y="358"/>
                  </a:lnTo>
                  <a:lnTo>
                    <a:pt x="42" y="343"/>
                  </a:lnTo>
                  <a:lnTo>
                    <a:pt x="45" y="328"/>
                  </a:lnTo>
                  <a:lnTo>
                    <a:pt x="48" y="317"/>
                  </a:lnTo>
                  <a:lnTo>
                    <a:pt x="51" y="305"/>
                  </a:lnTo>
                  <a:lnTo>
                    <a:pt x="54" y="296"/>
                  </a:lnTo>
                  <a:lnTo>
                    <a:pt x="57" y="289"/>
                  </a:lnTo>
                  <a:lnTo>
                    <a:pt x="60" y="279"/>
                  </a:lnTo>
                  <a:lnTo>
                    <a:pt x="63" y="249"/>
                  </a:lnTo>
                  <a:lnTo>
                    <a:pt x="66" y="232"/>
                  </a:lnTo>
                  <a:lnTo>
                    <a:pt x="69" y="246"/>
                  </a:lnTo>
                  <a:lnTo>
                    <a:pt x="72" y="259"/>
                  </a:lnTo>
                  <a:lnTo>
                    <a:pt x="75" y="266"/>
                  </a:lnTo>
                  <a:lnTo>
                    <a:pt x="78" y="228"/>
                  </a:lnTo>
                  <a:lnTo>
                    <a:pt x="81" y="190"/>
                  </a:lnTo>
                  <a:lnTo>
                    <a:pt x="84" y="163"/>
                  </a:lnTo>
                  <a:lnTo>
                    <a:pt x="87" y="149"/>
                  </a:lnTo>
                  <a:lnTo>
                    <a:pt x="90" y="137"/>
                  </a:lnTo>
                  <a:lnTo>
                    <a:pt x="93" y="132"/>
                  </a:lnTo>
                  <a:lnTo>
                    <a:pt x="96" y="49"/>
                  </a:lnTo>
                  <a:lnTo>
                    <a:pt x="99" y="20"/>
                  </a:lnTo>
                  <a:lnTo>
                    <a:pt x="102" y="2"/>
                  </a:lnTo>
                  <a:lnTo>
                    <a:pt x="105" y="71"/>
                  </a:lnTo>
                  <a:lnTo>
                    <a:pt x="108" y="91"/>
                  </a:lnTo>
                  <a:lnTo>
                    <a:pt x="111" y="99"/>
                  </a:lnTo>
                  <a:lnTo>
                    <a:pt x="114" y="90"/>
                  </a:lnTo>
                  <a:lnTo>
                    <a:pt x="117" y="82"/>
                  </a:lnTo>
                  <a:lnTo>
                    <a:pt x="120" y="78"/>
                  </a:lnTo>
                  <a:lnTo>
                    <a:pt x="123" y="73"/>
                  </a:lnTo>
                  <a:lnTo>
                    <a:pt x="126" y="56"/>
                  </a:lnTo>
                  <a:lnTo>
                    <a:pt x="129" y="48"/>
                  </a:lnTo>
                  <a:lnTo>
                    <a:pt x="132" y="66"/>
                  </a:lnTo>
                  <a:lnTo>
                    <a:pt x="135" y="87"/>
                  </a:lnTo>
                  <a:lnTo>
                    <a:pt x="138" y="85"/>
                  </a:lnTo>
                  <a:lnTo>
                    <a:pt x="141" y="82"/>
                  </a:lnTo>
                  <a:lnTo>
                    <a:pt x="144" y="91"/>
                  </a:lnTo>
                  <a:lnTo>
                    <a:pt x="147" y="103"/>
                  </a:lnTo>
                  <a:lnTo>
                    <a:pt x="150" y="110"/>
                  </a:lnTo>
                  <a:lnTo>
                    <a:pt x="153" y="125"/>
                  </a:lnTo>
                  <a:lnTo>
                    <a:pt x="156" y="141"/>
                  </a:lnTo>
                  <a:lnTo>
                    <a:pt x="159" y="152"/>
                  </a:lnTo>
                  <a:lnTo>
                    <a:pt x="162" y="159"/>
                  </a:lnTo>
                  <a:lnTo>
                    <a:pt x="165" y="154"/>
                  </a:lnTo>
                  <a:lnTo>
                    <a:pt x="168" y="154"/>
                  </a:lnTo>
                  <a:lnTo>
                    <a:pt x="171" y="152"/>
                  </a:lnTo>
                  <a:lnTo>
                    <a:pt x="174" y="145"/>
                  </a:lnTo>
                  <a:lnTo>
                    <a:pt x="177" y="142"/>
                  </a:lnTo>
                  <a:lnTo>
                    <a:pt x="180" y="130"/>
                  </a:lnTo>
                  <a:lnTo>
                    <a:pt x="183" y="105"/>
                  </a:lnTo>
                  <a:lnTo>
                    <a:pt x="186" y="89"/>
                  </a:lnTo>
                  <a:lnTo>
                    <a:pt x="189" y="80"/>
                  </a:lnTo>
                  <a:lnTo>
                    <a:pt x="192" y="52"/>
                  </a:lnTo>
                  <a:lnTo>
                    <a:pt x="195" y="0"/>
                  </a:lnTo>
                  <a:lnTo>
                    <a:pt x="198" y="4"/>
                  </a:lnTo>
                  <a:lnTo>
                    <a:pt x="201" y="21"/>
                  </a:lnTo>
                  <a:lnTo>
                    <a:pt x="204" y="37"/>
                  </a:lnTo>
                  <a:lnTo>
                    <a:pt x="207" y="54"/>
                  </a:lnTo>
                  <a:lnTo>
                    <a:pt x="210" y="68"/>
                  </a:lnTo>
                  <a:lnTo>
                    <a:pt x="213" y="86"/>
                  </a:lnTo>
                  <a:lnTo>
                    <a:pt x="216" y="96"/>
                  </a:lnTo>
                  <a:lnTo>
                    <a:pt x="219" y="113"/>
                  </a:lnTo>
                  <a:lnTo>
                    <a:pt x="222" y="137"/>
                  </a:lnTo>
                  <a:lnTo>
                    <a:pt x="225" y="154"/>
                  </a:lnTo>
                  <a:lnTo>
                    <a:pt x="228" y="166"/>
                  </a:lnTo>
                  <a:lnTo>
                    <a:pt x="231" y="179"/>
                  </a:lnTo>
                  <a:lnTo>
                    <a:pt x="234" y="194"/>
                  </a:lnTo>
                  <a:lnTo>
                    <a:pt x="236" y="206"/>
                  </a:lnTo>
                  <a:lnTo>
                    <a:pt x="239" y="213"/>
                  </a:lnTo>
                  <a:lnTo>
                    <a:pt x="242" y="212"/>
                  </a:lnTo>
                  <a:lnTo>
                    <a:pt x="245" y="206"/>
                  </a:lnTo>
                  <a:lnTo>
                    <a:pt x="248" y="206"/>
                  </a:lnTo>
                  <a:lnTo>
                    <a:pt x="251" y="206"/>
                  </a:lnTo>
                  <a:lnTo>
                    <a:pt x="254" y="197"/>
                  </a:lnTo>
                  <a:lnTo>
                    <a:pt x="257" y="206"/>
                  </a:lnTo>
                  <a:lnTo>
                    <a:pt x="260" y="223"/>
                  </a:lnTo>
                  <a:lnTo>
                    <a:pt x="263" y="232"/>
                  </a:lnTo>
                  <a:lnTo>
                    <a:pt x="266" y="239"/>
                  </a:lnTo>
                  <a:lnTo>
                    <a:pt x="269" y="243"/>
                  </a:lnTo>
                  <a:lnTo>
                    <a:pt x="272" y="250"/>
                  </a:lnTo>
                  <a:lnTo>
                    <a:pt x="275" y="259"/>
                  </a:lnTo>
                  <a:lnTo>
                    <a:pt x="278" y="270"/>
                  </a:lnTo>
                  <a:lnTo>
                    <a:pt x="281" y="278"/>
                  </a:lnTo>
                  <a:lnTo>
                    <a:pt x="284" y="282"/>
                  </a:lnTo>
                  <a:lnTo>
                    <a:pt x="287" y="281"/>
                  </a:lnTo>
                  <a:lnTo>
                    <a:pt x="290" y="283"/>
                  </a:lnTo>
                  <a:lnTo>
                    <a:pt x="293" y="285"/>
                  </a:lnTo>
                  <a:lnTo>
                    <a:pt x="296" y="287"/>
                  </a:lnTo>
                  <a:lnTo>
                    <a:pt x="299" y="292"/>
                  </a:lnTo>
                  <a:lnTo>
                    <a:pt x="302" y="299"/>
                  </a:lnTo>
                  <a:lnTo>
                    <a:pt x="305" y="308"/>
                  </a:lnTo>
                  <a:lnTo>
                    <a:pt x="308" y="315"/>
                  </a:lnTo>
                  <a:lnTo>
                    <a:pt x="311" y="317"/>
                  </a:lnTo>
                  <a:lnTo>
                    <a:pt x="314" y="319"/>
                  </a:lnTo>
                  <a:lnTo>
                    <a:pt x="317" y="322"/>
                  </a:lnTo>
                  <a:lnTo>
                    <a:pt x="320" y="321"/>
                  </a:lnTo>
                  <a:lnTo>
                    <a:pt x="323" y="323"/>
                  </a:lnTo>
                  <a:lnTo>
                    <a:pt x="326" y="327"/>
                  </a:lnTo>
                  <a:lnTo>
                    <a:pt x="329" y="331"/>
                  </a:lnTo>
                  <a:lnTo>
                    <a:pt x="332" y="334"/>
                  </a:lnTo>
                  <a:lnTo>
                    <a:pt x="335" y="338"/>
                  </a:lnTo>
                  <a:lnTo>
                    <a:pt x="338" y="341"/>
                  </a:lnTo>
                  <a:lnTo>
                    <a:pt x="341" y="345"/>
                  </a:lnTo>
                  <a:lnTo>
                    <a:pt x="344" y="347"/>
                  </a:lnTo>
                  <a:lnTo>
                    <a:pt x="347" y="350"/>
                  </a:lnTo>
                  <a:lnTo>
                    <a:pt x="350" y="353"/>
                  </a:lnTo>
                  <a:lnTo>
                    <a:pt x="353" y="355"/>
                  </a:lnTo>
                  <a:lnTo>
                    <a:pt x="356" y="358"/>
                  </a:lnTo>
                  <a:lnTo>
                    <a:pt x="359" y="361"/>
                  </a:lnTo>
                  <a:lnTo>
                    <a:pt x="362" y="363"/>
                  </a:lnTo>
                  <a:lnTo>
                    <a:pt x="365" y="366"/>
                  </a:lnTo>
                  <a:lnTo>
                    <a:pt x="368" y="367"/>
                  </a:lnTo>
                  <a:lnTo>
                    <a:pt x="371" y="371"/>
                  </a:lnTo>
                  <a:lnTo>
                    <a:pt x="374" y="375"/>
                  </a:lnTo>
                  <a:lnTo>
                    <a:pt x="377" y="376"/>
                  </a:lnTo>
                  <a:lnTo>
                    <a:pt x="380" y="379"/>
                  </a:lnTo>
                  <a:lnTo>
                    <a:pt x="383" y="381"/>
                  </a:lnTo>
                  <a:lnTo>
                    <a:pt x="386" y="384"/>
                  </a:lnTo>
                  <a:lnTo>
                    <a:pt x="389" y="386"/>
                  </a:lnTo>
                  <a:lnTo>
                    <a:pt x="392" y="387"/>
                  </a:lnTo>
                  <a:lnTo>
                    <a:pt x="395" y="389"/>
                  </a:lnTo>
                  <a:lnTo>
                    <a:pt x="398" y="390"/>
                  </a:lnTo>
                  <a:lnTo>
                    <a:pt x="401" y="389"/>
                  </a:lnTo>
                  <a:lnTo>
                    <a:pt x="404" y="389"/>
                  </a:lnTo>
                  <a:lnTo>
                    <a:pt x="407" y="390"/>
                  </a:lnTo>
                  <a:lnTo>
                    <a:pt x="410" y="391"/>
                  </a:lnTo>
                  <a:lnTo>
                    <a:pt x="413" y="391"/>
                  </a:lnTo>
                  <a:lnTo>
                    <a:pt x="416" y="389"/>
                  </a:lnTo>
                  <a:lnTo>
                    <a:pt x="419" y="389"/>
                  </a:lnTo>
                  <a:lnTo>
                    <a:pt x="422" y="389"/>
                  </a:lnTo>
                  <a:lnTo>
                    <a:pt x="425" y="390"/>
                  </a:lnTo>
                  <a:lnTo>
                    <a:pt x="428" y="393"/>
                  </a:lnTo>
                  <a:lnTo>
                    <a:pt x="431" y="395"/>
                  </a:lnTo>
                  <a:lnTo>
                    <a:pt x="434" y="395"/>
                  </a:lnTo>
                  <a:lnTo>
                    <a:pt x="437" y="394"/>
                  </a:lnTo>
                  <a:lnTo>
                    <a:pt x="440" y="391"/>
                  </a:lnTo>
                  <a:lnTo>
                    <a:pt x="443" y="392"/>
                  </a:lnTo>
                  <a:lnTo>
                    <a:pt x="446" y="394"/>
                  </a:lnTo>
                  <a:lnTo>
                    <a:pt x="449" y="397"/>
                  </a:lnTo>
                  <a:lnTo>
                    <a:pt x="452" y="402"/>
                  </a:lnTo>
                  <a:lnTo>
                    <a:pt x="455" y="405"/>
                  </a:lnTo>
                  <a:lnTo>
                    <a:pt x="458" y="406"/>
                  </a:lnTo>
                  <a:lnTo>
                    <a:pt x="461" y="406"/>
                  </a:lnTo>
                  <a:lnTo>
                    <a:pt x="464" y="406"/>
                  </a:lnTo>
                  <a:lnTo>
                    <a:pt x="467" y="405"/>
                  </a:lnTo>
                  <a:lnTo>
                    <a:pt x="470" y="406"/>
                  </a:lnTo>
                  <a:lnTo>
                    <a:pt x="473" y="409"/>
                  </a:lnTo>
                  <a:lnTo>
                    <a:pt x="476" y="412"/>
                  </a:lnTo>
                  <a:lnTo>
                    <a:pt x="479" y="415"/>
                  </a:lnTo>
                  <a:lnTo>
                    <a:pt x="482" y="419"/>
                  </a:lnTo>
                  <a:lnTo>
                    <a:pt x="485" y="423"/>
                  </a:lnTo>
                  <a:lnTo>
                    <a:pt x="488" y="425"/>
                  </a:lnTo>
                  <a:lnTo>
                    <a:pt x="491" y="426"/>
                  </a:lnTo>
                  <a:lnTo>
                    <a:pt x="494" y="427"/>
                  </a:lnTo>
                  <a:lnTo>
                    <a:pt x="497" y="428"/>
                  </a:lnTo>
                  <a:lnTo>
                    <a:pt x="500" y="430"/>
                  </a:lnTo>
                  <a:lnTo>
                    <a:pt x="503" y="431"/>
                  </a:lnTo>
                  <a:lnTo>
                    <a:pt x="506" y="433"/>
                  </a:lnTo>
                  <a:lnTo>
                    <a:pt x="509" y="436"/>
                  </a:lnTo>
                  <a:lnTo>
                    <a:pt x="512" y="441"/>
                  </a:lnTo>
                  <a:lnTo>
                    <a:pt x="515" y="447"/>
                  </a:lnTo>
                  <a:lnTo>
                    <a:pt x="518" y="454"/>
                  </a:lnTo>
                  <a:lnTo>
                    <a:pt x="521" y="459"/>
                  </a:lnTo>
                  <a:lnTo>
                    <a:pt x="523" y="464"/>
                  </a:lnTo>
                  <a:lnTo>
                    <a:pt x="526" y="468"/>
                  </a:lnTo>
                  <a:lnTo>
                    <a:pt x="529" y="471"/>
                  </a:lnTo>
                  <a:lnTo>
                    <a:pt x="532" y="474"/>
                  </a:lnTo>
                  <a:lnTo>
                    <a:pt x="535" y="481"/>
                  </a:lnTo>
                  <a:lnTo>
                    <a:pt x="538" y="484"/>
                  </a:lnTo>
                  <a:lnTo>
                    <a:pt x="541" y="485"/>
                  </a:lnTo>
                  <a:lnTo>
                    <a:pt x="544" y="488"/>
                  </a:lnTo>
                  <a:lnTo>
                    <a:pt x="547" y="488"/>
                  </a:lnTo>
                  <a:lnTo>
                    <a:pt x="550" y="483"/>
                  </a:lnTo>
                  <a:lnTo>
                    <a:pt x="553" y="477"/>
                  </a:lnTo>
                  <a:lnTo>
                    <a:pt x="556" y="474"/>
                  </a:lnTo>
                  <a:lnTo>
                    <a:pt x="559" y="472"/>
                  </a:lnTo>
                  <a:lnTo>
                    <a:pt x="562" y="471"/>
                  </a:lnTo>
                  <a:lnTo>
                    <a:pt x="565" y="471"/>
                  </a:lnTo>
                  <a:lnTo>
                    <a:pt x="568" y="474"/>
                  </a:lnTo>
                  <a:lnTo>
                    <a:pt x="571" y="474"/>
                  </a:lnTo>
                  <a:lnTo>
                    <a:pt x="574" y="477"/>
                  </a:lnTo>
                  <a:lnTo>
                    <a:pt x="577" y="476"/>
                  </a:lnTo>
                  <a:lnTo>
                    <a:pt x="580" y="475"/>
                  </a:lnTo>
                  <a:lnTo>
                    <a:pt x="583" y="474"/>
                  </a:lnTo>
                  <a:lnTo>
                    <a:pt x="586" y="472"/>
                  </a:lnTo>
                  <a:lnTo>
                    <a:pt x="589" y="470"/>
                  </a:lnTo>
                  <a:lnTo>
                    <a:pt x="592" y="470"/>
                  </a:lnTo>
                  <a:lnTo>
                    <a:pt x="595" y="471"/>
                  </a:lnTo>
                  <a:lnTo>
                    <a:pt x="598" y="474"/>
                  </a:lnTo>
                  <a:lnTo>
                    <a:pt x="601" y="474"/>
                  </a:lnTo>
                  <a:lnTo>
                    <a:pt x="604" y="474"/>
                  </a:lnTo>
                  <a:lnTo>
                    <a:pt x="607" y="475"/>
                  </a:lnTo>
                  <a:lnTo>
                    <a:pt x="610" y="477"/>
                  </a:lnTo>
                  <a:lnTo>
                    <a:pt x="613" y="475"/>
                  </a:lnTo>
                  <a:lnTo>
                    <a:pt x="616" y="477"/>
                  </a:lnTo>
                  <a:lnTo>
                    <a:pt x="619" y="478"/>
                  </a:lnTo>
                  <a:lnTo>
                    <a:pt x="622" y="479"/>
                  </a:lnTo>
                  <a:lnTo>
                    <a:pt x="625" y="479"/>
                  </a:lnTo>
                  <a:lnTo>
                    <a:pt x="628" y="481"/>
                  </a:lnTo>
                  <a:lnTo>
                    <a:pt x="631" y="483"/>
                  </a:lnTo>
                  <a:lnTo>
                    <a:pt x="634" y="485"/>
                  </a:lnTo>
                  <a:lnTo>
                    <a:pt x="637" y="484"/>
                  </a:lnTo>
                  <a:lnTo>
                    <a:pt x="640" y="483"/>
                  </a:lnTo>
                  <a:lnTo>
                    <a:pt x="643" y="481"/>
                  </a:lnTo>
                  <a:lnTo>
                    <a:pt x="646" y="480"/>
                  </a:lnTo>
                  <a:lnTo>
                    <a:pt x="649" y="480"/>
                  </a:lnTo>
                  <a:lnTo>
                    <a:pt x="652" y="483"/>
                  </a:lnTo>
                  <a:lnTo>
                    <a:pt x="655" y="483"/>
                  </a:lnTo>
                  <a:lnTo>
                    <a:pt x="658" y="479"/>
                  </a:lnTo>
                  <a:lnTo>
                    <a:pt x="661" y="477"/>
                  </a:lnTo>
                  <a:lnTo>
                    <a:pt x="664" y="476"/>
                  </a:lnTo>
                  <a:lnTo>
                    <a:pt x="667" y="476"/>
                  </a:lnTo>
                  <a:lnTo>
                    <a:pt x="670" y="478"/>
                  </a:lnTo>
                  <a:lnTo>
                    <a:pt x="673" y="480"/>
                  </a:lnTo>
                  <a:lnTo>
                    <a:pt x="676" y="483"/>
                  </a:lnTo>
                  <a:lnTo>
                    <a:pt x="679" y="485"/>
                  </a:lnTo>
                  <a:lnTo>
                    <a:pt x="682" y="488"/>
                  </a:lnTo>
                  <a:lnTo>
                    <a:pt x="685" y="489"/>
                  </a:lnTo>
                  <a:lnTo>
                    <a:pt x="688" y="491"/>
                  </a:lnTo>
                  <a:lnTo>
                    <a:pt x="691" y="494"/>
                  </a:lnTo>
                  <a:lnTo>
                    <a:pt x="694" y="497"/>
                  </a:lnTo>
                  <a:lnTo>
                    <a:pt x="697" y="499"/>
                  </a:lnTo>
                  <a:lnTo>
                    <a:pt x="700" y="501"/>
                  </a:lnTo>
                  <a:lnTo>
                    <a:pt x="703" y="502"/>
                  </a:lnTo>
                  <a:lnTo>
                    <a:pt x="706" y="504"/>
                  </a:lnTo>
                  <a:lnTo>
                    <a:pt x="709" y="508"/>
                  </a:lnTo>
                  <a:lnTo>
                    <a:pt x="712" y="509"/>
                  </a:lnTo>
                  <a:lnTo>
                    <a:pt x="715" y="510"/>
                  </a:lnTo>
                  <a:lnTo>
                    <a:pt x="718" y="509"/>
                  </a:lnTo>
                  <a:lnTo>
                    <a:pt x="721" y="509"/>
                  </a:lnTo>
                  <a:lnTo>
                    <a:pt x="724" y="509"/>
                  </a:lnTo>
                  <a:lnTo>
                    <a:pt x="727" y="514"/>
                  </a:lnTo>
                  <a:lnTo>
                    <a:pt x="730" y="515"/>
                  </a:lnTo>
                  <a:lnTo>
                    <a:pt x="733" y="516"/>
                  </a:lnTo>
                  <a:lnTo>
                    <a:pt x="736" y="515"/>
                  </a:lnTo>
                  <a:lnTo>
                    <a:pt x="739" y="512"/>
                  </a:lnTo>
                  <a:lnTo>
                    <a:pt x="742" y="505"/>
                  </a:lnTo>
                  <a:lnTo>
                    <a:pt x="745" y="499"/>
                  </a:lnTo>
                  <a:lnTo>
                    <a:pt x="748" y="493"/>
                  </a:lnTo>
                  <a:lnTo>
                    <a:pt x="751" y="490"/>
                  </a:lnTo>
                  <a:lnTo>
                    <a:pt x="754" y="486"/>
                  </a:lnTo>
                  <a:lnTo>
                    <a:pt x="757" y="484"/>
                  </a:lnTo>
                  <a:lnTo>
                    <a:pt x="760" y="480"/>
                  </a:lnTo>
                  <a:lnTo>
                    <a:pt x="763" y="477"/>
                  </a:lnTo>
                  <a:lnTo>
                    <a:pt x="766" y="473"/>
                  </a:lnTo>
                  <a:lnTo>
                    <a:pt x="769" y="470"/>
                  </a:lnTo>
                  <a:lnTo>
                    <a:pt x="772" y="467"/>
                  </a:lnTo>
                  <a:lnTo>
                    <a:pt x="775" y="466"/>
                  </a:lnTo>
                  <a:lnTo>
                    <a:pt x="778" y="466"/>
                  </a:lnTo>
                  <a:lnTo>
                    <a:pt x="781" y="467"/>
                  </a:lnTo>
                  <a:lnTo>
                    <a:pt x="784" y="470"/>
                  </a:lnTo>
                  <a:lnTo>
                    <a:pt x="787" y="461"/>
                  </a:lnTo>
                  <a:lnTo>
                    <a:pt x="790" y="448"/>
                  </a:lnTo>
                  <a:lnTo>
                    <a:pt x="793" y="441"/>
                  </a:lnTo>
                  <a:lnTo>
                    <a:pt x="796" y="441"/>
                  </a:lnTo>
                  <a:lnTo>
                    <a:pt x="799" y="440"/>
                  </a:lnTo>
                  <a:lnTo>
                    <a:pt x="802" y="438"/>
                  </a:lnTo>
                  <a:lnTo>
                    <a:pt x="805" y="437"/>
                  </a:lnTo>
                  <a:lnTo>
                    <a:pt x="808" y="437"/>
                  </a:lnTo>
                  <a:lnTo>
                    <a:pt x="810" y="435"/>
                  </a:lnTo>
                  <a:lnTo>
                    <a:pt x="813" y="429"/>
                  </a:lnTo>
                  <a:lnTo>
                    <a:pt x="816" y="422"/>
                  </a:lnTo>
                  <a:lnTo>
                    <a:pt x="819" y="420"/>
                  </a:lnTo>
                  <a:lnTo>
                    <a:pt x="822" y="417"/>
                  </a:lnTo>
                  <a:lnTo>
                    <a:pt x="825" y="416"/>
                  </a:lnTo>
                  <a:lnTo>
                    <a:pt x="828" y="407"/>
                  </a:lnTo>
                  <a:lnTo>
                    <a:pt x="831" y="402"/>
                  </a:lnTo>
                  <a:lnTo>
                    <a:pt x="834" y="401"/>
                  </a:lnTo>
                  <a:lnTo>
                    <a:pt x="837" y="395"/>
                  </a:lnTo>
                  <a:lnTo>
                    <a:pt x="840" y="386"/>
                  </a:lnTo>
                  <a:lnTo>
                    <a:pt x="843" y="365"/>
                  </a:lnTo>
                  <a:lnTo>
                    <a:pt x="846" y="351"/>
                  </a:lnTo>
                  <a:lnTo>
                    <a:pt x="849" y="348"/>
                  </a:lnTo>
                  <a:lnTo>
                    <a:pt x="852" y="354"/>
                  </a:lnTo>
                  <a:lnTo>
                    <a:pt x="855" y="356"/>
                  </a:lnTo>
                  <a:lnTo>
                    <a:pt x="858" y="351"/>
                  </a:lnTo>
                  <a:lnTo>
                    <a:pt x="861" y="346"/>
                  </a:lnTo>
                  <a:lnTo>
                    <a:pt x="864" y="363"/>
                  </a:lnTo>
                  <a:lnTo>
                    <a:pt x="867" y="375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1" name="Freeform 43"/>
            <p:cNvSpPr>
              <a:spLocks/>
            </p:cNvSpPr>
            <p:nvPr/>
          </p:nvSpPr>
          <p:spPr bwMode="auto">
            <a:xfrm>
              <a:off x="592" y="1990"/>
              <a:ext cx="4908" cy="1940"/>
            </a:xfrm>
            <a:custGeom>
              <a:avLst/>
              <a:gdLst>
                <a:gd name="T0" fmla="*/ 12 w 867"/>
                <a:gd name="T1" fmla="*/ 170 h 343"/>
                <a:gd name="T2" fmla="*/ 27 w 867"/>
                <a:gd name="T3" fmla="*/ 193 h 343"/>
                <a:gd name="T4" fmla="*/ 42 w 867"/>
                <a:gd name="T5" fmla="*/ 176 h 343"/>
                <a:gd name="T6" fmla="*/ 57 w 867"/>
                <a:gd name="T7" fmla="*/ 127 h 343"/>
                <a:gd name="T8" fmla="*/ 72 w 867"/>
                <a:gd name="T9" fmla="*/ 105 h 343"/>
                <a:gd name="T10" fmla="*/ 87 w 867"/>
                <a:gd name="T11" fmla="*/ 84 h 343"/>
                <a:gd name="T12" fmla="*/ 102 w 867"/>
                <a:gd name="T13" fmla="*/ 20 h 343"/>
                <a:gd name="T14" fmla="*/ 117 w 867"/>
                <a:gd name="T15" fmla="*/ 40 h 343"/>
                <a:gd name="T16" fmla="*/ 132 w 867"/>
                <a:gd name="T17" fmla="*/ 40 h 343"/>
                <a:gd name="T18" fmla="*/ 147 w 867"/>
                <a:gd name="T19" fmla="*/ 62 h 343"/>
                <a:gd name="T20" fmla="*/ 162 w 867"/>
                <a:gd name="T21" fmla="*/ 85 h 343"/>
                <a:gd name="T22" fmla="*/ 177 w 867"/>
                <a:gd name="T23" fmla="*/ 80 h 343"/>
                <a:gd name="T24" fmla="*/ 192 w 867"/>
                <a:gd name="T25" fmla="*/ 28 h 343"/>
                <a:gd name="T26" fmla="*/ 207 w 867"/>
                <a:gd name="T27" fmla="*/ 29 h 343"/>
                <a:gd name="T28" fmla="*/ 222 w 867"/>
                <a:gd name="T29" fmla="*/ 50 h 343"/>
                <a:gd name="T30" fmla="*/ 236 w 867"/>
                <a:gd name="T31" fmla="*/ 68 h 343"/>
                <a:gd name="T32" fmla="*/ 251 w 867"/>
                <a:gd name="T33" fmla="*/ 51 h 343"/>
                <a:gd name="T34" fmla="*/ 266 w 867"/>
                <a:gd name="T35" fmla="*/ 77 h 343"/>
                <a:gd name="T36" fmla="*/ 281 w 867"/>
                <a:gd name="T37" fmla="*/ 112 h 343"/>
                <a:gd name="T38" fmla="*/ 296 w 867"/>
                <a:gd name="T39" fmla="*/ 123 h 343"/>
                <a:gd name="T40" fmla="*/ 311 w 867"/>
                <a:gd name="T41" fmla="*/ 151 h 343"/>
                <a:gd name="T42" fmla="*/ 326 w 867"/>
                <a:gd name="T43" fmla="*/ 162 h 343"/>
                <a:gd name="T44" fmla="*/ 341 w 867"/>
                <a:gd name="T45" fmla="*/ 178 h 343"/>
                <a:gd name="T46" fmla="*/ 356 w 867"/>
                <a:gd name="T47" fmla="*/ 190 h 343"/>
                <a:gd name="T48" fmla="*/ 371 w 867"/>
                <a:gd name="T49" fmla="*/ 202 h 343"/>
                <a:gd name="T50" fmla="*/ 386 w 867"/>
                <a:gd name="T51" fmla="*/ 214 h 343"/>
                <a:gd name="T52" fmla="*/ 401 w 867"/>
                <a:gd name="T53" fmla="*/ 220 h 343"/>
                <a:gd name="T54" fmla="*/ 416 w 867"/>
                <a:gd name="T55" fmla="*/ 219 h 343"/>
                <a:gd name="T56" fmla="*/ 431 w 867"/>
                <a:gd name="T57" fmla="*/ 225 h 343"/>
                <a:gd name="T58" fmla="*/ 446 w 867"/>
                <a:gd name="T59" fmla="*/ 225 h 343"/>
                <a:gd name="T60" fmla="*/ 461 w 867"/>
                <a:gd name="T61" fmla="*/ 236 h 343"/>
                <a:gd name="T62" fmla="*/ 476 w 867"/>
                <a:gd name="T63" fmla="*/ 242 h 343"/>
                <a:gd name="T64" fmla="*/ 491 w 867"/>
                <a:gd name="T65" fmla="*/ 254 h 343"/>
                <a:gd name="T66" fmla="*/ 506 w 867"/>
                <a:gd name="T67" fmla="*/ 263 h 343"/>
                <a:gd name="T68" fmla="*/ 521 w 867"/>
                <a:gd name="T69" fmla="*/ 291 h 343"/>
                <a:gd name="T70" fmla="*/ 535 w 867"/>
                <a:gd name="T71" fmla="*/ 312 h 343"/>
                <a:gd name="T72" fmla="*/ 550 w 867"/>
                <a:gd name="T73" fmla="*/ 312 h 343"/>
                <a:gd name="T74" fmla="*/ 565 w 867"/>
                <a:gd name="T75" fmla="*/ 304 h 343"/>
                <a:gd name="T76" fmla="*/ 580 w 867"/>
                <a:gd name="T77" fmla="*/ 306 h 343"/>
                <a:gd name="T78" fmla="*/ 595 w 867"/>
                <a:gd name="T79" fmla="*/ 301 h 343"/>
                <a:gd name="T80" fmla="*/ 610 w 867"/>
                <a:gd name="T81" fmla="*/ 305 h 343"/>
                <a:gd name="T82" fmla="*/ 625 w 867"/>
                <a:gd name="T83" fmla="*/ 309 h 343"/>
                <a:gd name="T84" fmla="*/ 640 w 867"/>
                <a:gd name="T85" fmla="*/ 315 h 343"/>
                <a:gd name="T86" fmla="*/ 655 w 867"/>
                <a:gd name="T87" fmla="*/ 314 h 343"/>
                <a:gd name="T88" fmla="*/ 670 w 867"/>
                <a:gd name="T89" fmla="*/ 309 h 343"/>
                <a:gd name="T90" fmla="*/ 685 w 867"/>
                <a:gd name="T91" fmla="*/ 321 h 343"/>
                <a:gd name="T92" fmla="*/ 700 w 867"/>
                <a:gd name="T93" fmla="*/ 334 h 343"/>
                <a:gd name="T94" fmla="*/ 715 w 867"/>
                <a:gd name="T95" fmla="*/ 339 h 343"/>
                <a:gd name="T96" fmla="*/ 730 w 867"/>
                <a:gd name="T97" fmla="*/ 343 h 343"/>
                <a:gd name="T98" fmla="*/ 745 w 867"/>
                <a:gd name="T99" fmla="*/ 325 h 343"/>
                <a:gd name="T100" fmla="*/ 760 w 867"/>
                <a:gd name="T101" fmla="*/ 310 h 343"/>
                <a:gd name="T102" fmla="*/ 775 w 867"/>
                <a:gd name="T103" fmla="*/ 298 h 343"/>
                <a:gd name="T104" fmla="*/ 790 w 867"/>
                <a:gd name="T105" fmla="*/ 269 h 343"/>
                <a:gd name="T106" fmla="*/ 805 w 867"/>
                <a:gd name="T107" fmla="*/ 252 h 343"/>
                <a:gd name="T108" fmla="*/ 819 w 867"/>
                <a:gd name="T109" fmla="*/ 225 h 343"/>
                <a:gd name="T110" fmla="*/ 834 w 867"/>
                <a:gd name="T111" fmla="*/ 203 h 343"/>
                <a:gd name="T112" fmla="*/ 849 w 867"/>
                <a:gd name="T113" fmla="*/ 158 h 343"/>
                <a:gd name="T114" fmla="*/ 864 w 867"/>
                <a:gd name="T115" fmla="*/ 17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7" h="343">
                  <a:moveTo>
                    <a:pt x="0" y="193"/>
                  </a:moveTo>
                  <a:lnTo>
                    <a:pt x="3" y="183"/>
                  </a:lnTo>
                  <a:lnTo>
                    <a:pt x="6" y="182"/>
                  </a:lnTo>
                  <a:lnTo>
                    <a:pt x="9" y="181"/>
                  </a:lnTo>
                  <a:lnTo>
                    <a:pt x="12" y="170"/>
                  </a:lnTo>
                  <a:lnTo>
                    <a:pt x="15" y="179"/>
                  </a:lnTo>
                  <a:lnTo>
                    <a:pt x="18" y="192"/>
                  </a:lnTo>
                  <a:lnTo>
                    <a:pt x="21" y="204"/>
                  </a:lnTo>
                  <a:lnTo>
                    <a:pt x="24" y="207"/>
                  </a:lnTo>
                  <a:lnTo>
                    <a:pt x="27" y="193"/>
                  </a:lnTo>
                  <a:lnTo>
                    <a:pt x="30" y="192"/>
                  </a:lnTo>
                  <a:lnTo>
                    <a:pt x="33" y="197"/>
                  </a:lnTo>
                  <a:lnTo>
                    <a:pt x="36" y="203"/>
                  </a:lnTo>
                  <a:lnTo>
                    <a:pt x="39" y="190"/>
                  </a:lnTo>
                  <a:lnTo>
                    <a:pt x="42" y="176"/>
                  </a:lnTo>
                  <a:lnTo>
                    <a:pt x="45" y="161"/>
                  </a:lnTo>
                  <a:lnTo>
                    <a:pt x="48" y="151"/>
                  </a:lnTo>
                  <a:lnTo>
                    <a:pt x="51" y="140"/>
                  </a:lnTo>
                  <a:lnTo>
                    <a:pt x="54" y="133"/>
                  </a:lnTo>
                  <a:lnTo>
                    <a:pt x="57" y="127"/>
                  </a:lnTo>
                  <a:lnTo>
                    <a:pt x="60" y="116"/>
                  </a:lnTo>
                  <a:lnTo>
                    <a:pt x="63" y="86"/>
                  </a:lnTo>
                  <a:lnTo>
                    <a:pt x="66" y="81"/>
                  </a:lnTo>
                  <a:lnTo>
                    <a:pt x="69" y="94"/>
                  </a:lnTo>
                  <a:lnTo>
                    <a:pt x="72" y="105"/>
                  </a:lnTo>
                  <a:lnTo>
                    <a:pt x="75" y="110"/>
                  </a:lnTo>
                  <a:lnTo>
                    <a:pt x="78" y="107"/>
                  </a:lnTo>
                  <a:lnTo>
                    <a:pt x="81" y="89"/>
                  </a:lnTo>
                  <a:lnTo>
                    <a:pt x="84" y="87"/>
                  </a:lnTo>
                  <a:lnTo>
                    <a:pt x="87" y="84"/>
                  </a:lnTo>
                  <a:lnTo>
                    <a:pt x="90" y="81"/>
                  </a:lnTo>
                  <a:lnTo>
                    <a:pt x="93" y="80"/>
                  </a:lnTo>
                  <a:lnTo>
                    <a:pt x="96" y="37"/>
                  </a:lnTo>
                  <a:lnTo>
                    <a:pt x="99" y="26"/>
                  </a:lnTo>
                  <a:lnTo>
                    <a:pt x="102" y="20"/>
                  </a:lnTo>
                  <a:lnTo>
                    <a:pt x="105" y="43"/>
                  </a:lnTo>
                  <a:lnTo>
                    <a:pt x="108" y="50"/>
                  </a:lnTo>
                  <a:lnTo>
                    <a:pt x="111" y="52"/>
                  </a:lnTo>
                  <a:lnTo>
                    <a:pt x="114" y="46"/>
                  </a:lnTo>
                  <a:lnTo>
                    <a:pt x="117" y="40"/>
                  </a:lnTo>
                  <a:lnTo>
                    <a:pt x="120" y="36"/>
                  </a:lnTo>
                  <a:lnTo>
                    <a:pt x="123" y="36"/>
                  </a:lnTo>
                  <a:lnTo>
                    <a:pt x="126" y="27"/>
                  </a:lnTo>
                  <a:lnTo>
                    <a:pt x="129" y="25"/>
                  </a:lnTo>
                  <a:lnTo>
                    <a:pt x="132" y="40"/>
                  </a:lnTo>
                  <a:lnTo>
                    <a:pt x="135" y="47"/>
                  </a:lnTo>
                  <a:lnTo>
                    <a:pt x="138" y="51"/>
                  </a:lnTo>
                  <a:lnTo>
                    <a:pt x="141" y="50"/>
                  </a:lnTo>
                  <a:lnTo>
                    <a:pt x="144" y="54"/>
                  </a:lnTo>
                  <a:lnTo>
                    <a:pt x="147" y="62"/>
                  </a:lnTo>
                  <a:lnTo>
                    <a:pt x="150" y="69"/>
                  </a:lnTo>
                  <a:lnTo>
                    <a:pt x="153" y="75"/>
                  </a:lnTo>
                  <a:lnTo>
                    <a:pt x="156" y="77"/>
                  </a:lnTo>
                  <a:lnTo>
                    <a:pt x="159" y="85"/>
                  </a:lnTo>
                  <a:lnTo>
                    <a:pt x="162" y="85"/>
                  </a:lnTo>
                  <a:lnTo>
                    <a:pt x="165" y="83"/>
                  </a:lnTo>
                  <a:lnTo>
                    <a:pt x="168" y="85"/>
                  </a:lnTo>
                  <a:lnTo>
                    <a:pt x="171" y="85"/>
                  </a:lnTo>
                  <a:lnTo>
                    <a:pt x="174" y="82"/>
                  </a:lnTo>
                  <a:lnTo>
                    <a:pt x="177" y="80"/>
                  </a:lnTo>
                  <a:lnTo>
                    <a:pt x="180" y="71"/>
                  </a:lnTo>
                  <a:lnTo>
                    <a:pt x="183" y="55"/>
                  </a:lnTo>
                  <a:lnTo>
                    <a:pt x="186" y="49"/>
                  </a:lnTo>
                  <a:lnTo>
                    <a:pt x="189" y="42"/>
                  </a:lnTo>
                  <a:lnTo>
                    <a:pt x="192" y="28"/>
                  </a:lnTo>
                  <a:lnTo>
                    <a:pt x="195" y="0"/>
                  </a:lnTo>
                  <a:lnTo>
                    <a:pt x="198" y="7"/>
                  </a:lnTo>
                  <a:lnTo>
                    <a:pt x="201" y="9"/>
                  </a:lnTo>
                  <a:lnTo>
                    <a:pt x="204" y="23"/>
                  </a:lnTo>
                  <a:lnTo>
                    <a:pt x="207" y="29"/>
                  </a:lnTo>
                  <a:lnTo>
                    <a:pt x="210" y="34"/>
                  </a:lnTo>
                  <a:lnTo>
                    <a:pt x="213" y="46"/>
                  </a:lnTo>
                  <a:lnTo>
                    <a:pt x="216" y="50"/>
                  </a:lnTo>
                  <a:lnTo>
                    <a:pt x="219" y="50"/>
                  </a:lnTo>
                  <a:lnTo>
                    <a:pt x="222" y="50"/>
                  </a:lnTo>
                  <a:lnTo>
                    <a:pt x="225" y="48"/>
                  </a:lnTo>
                  <a:lnTo>
                    <a:pt x="228" y="46"/>
                  </a:lnTo>
                  <a:lnTo>
                    <a:pt x="231" y="45"/>
                  </a:lnTo>
                  <a:lnTo>
                    <a:pt x="234" y="59"/>
                  </a:lnTo>
                  <a:lnTo>
                    <a:pt x="236" y="68"/>
                  </a:lnTo>
                  <a:lnTo>
                    <a:pt x="239" y="70"/>
                  </a:lnTo>
                  <a:lnTo>
                    <a:pt x="242" y="62"/>
                  </a:lnTo>
                  <a:lnTo>
                    <a:pt x="245" y="59"/>
                  </a:lnTo>
                  <a:lnTo>
                    <a:pt x="248" y="56"/>
                  </a:lnTo>
                  <a:lnTo>
                    <a:pt x="251" y="51"/>
                  </a:lnTo>
                  <a:lnTo>
                    <a:pt x="254" y="46"/>
                  </a:lnTo>
                  <a:lnTo>
                    <a:pt x="257" y="53"/>
                  </a:lnTo>
                  <a:lnTo>
                    <a:pt x="260" y="66"/>
                  </a:lnTo>
                  <a:lnTo>
                    <a:pt x="263" y="73"/>
                  </a:lnTo>
                  <a:lnTo>
                    <a:pt x="266" y="77"/>
                  </a:lnTo>
                  <a:lnTo>
                    <a:pt x="269" y="81"/>
                  </a:lnTo>
                  <a:lnTo>
                    <a:pt x="272" y="87"/>
                  </a:lnTo>
                  <a:lnTo>
                    <a:pt x="275" y="96"/>
                  </a:lnTo>
                  <a:lnTo>
                    <a:pt x="278" y="104"/>
                  </a:lnTo>
                  <a:lnTo>
                    <a:pt x="281" y="112"/>
                  </a:lnTo>
                  <a:lnTo>
                    <a:pt x="284" y="116"/>
                  </a:lnTo>
                  <a:lnTo>
                    <a:pt x="287" y="118"/>
                  </a:lnTo>
                  <a:lnTo>
                    <a:pt x="290" y="121"/>
                  </a:lnTo>
                  <a:lnTo>
                    <a:pt x="293" y="122"/>
                  </a:lnTo>
                  <a:lnTo>
                    <a:pt x="296" y="123"/>
                  </a:lnTo>
                  <a:lnTo>
                    <a:pt x="299" y="127"/>
                  </a:lnTo>
                  <a:lnTo>
                    <a:pt x="302" y="134"/>
                  </a:lnTo>
                  <a:lnTo>
                    <a:pt x="305" y="143"/>
                  </a:lnTo>
                  <a:lnTo>
                    <a:pt x="308" y="149"/>
                  </a:lnTo>
                  <a:lnTo>
                    <a:pt x="311" y="151"/>
                  </a:lnTo>
                  <a:lnTo>
                    <a:pt x="314" y="152"/>
                  </a:lnTo>
                  <a:lnTo>
                    <a:pt x="317" y="154"/>
                  </a:lnTo>
                  <a:lnTo>
                    <a:pt x="320" y="153"/>
                  </a:lnTo>
                  <a:lnTo>
                    <a:pt x="323" y="158"/>
                  </a:lnTo>
                  <a:lnTo>
                    <a:pt x="326" y="162"/>
                  </a:lnTo>
                  <a:lnTo>
                    <a:pt x="329" y="165"/>
                  </a:lnTo>
                  <a:lnTo>
                    <a:pt x="332" y="168"/>
                  </a:lnTo>
                  <a:lnTo>
                    <a:pt x="335" y="172"/>
                  </a:lnTo>
                  <a:lnTo>
                    <a:pt x="338" y="175"/>
                  </a:lnTo>
                  <a:lnTo>
                    <a:pt x="341" y="178"/>
                  </a:lnTo>
                  <a:lnTo>
                    <a:pt x="344" y="180"/>
                  </a:lnTo>
                  <a:lnTo>
                    <a:pt x="347" y="183"/>
                  </a:lnTo>
                  <a:lnTo>
                    <a:pt x="350" y="185"/>
                  </a:lnTo>
                  <a:lnTo>
                    <a:pt x="353" y="188"/>
                  </a:lnTo>
                  <a:lnTo>
                    <a:pt x="356" y="190"/>
                  </a:lnTo>
                  <a:lnTo>
                    <a:pt x="359" y="192"/>
                  </a:lnTo>
                  <a:lnTo>
                    <a:pt x="362" y="195"/>
                  </a:lnTo>
                  <a:lnTo>
                    <a:pt x="365" y="197"/>
                  </a:lnTo>
                  <a:lnTo>
                    <a:pt x="368" y="199"/>
                  </a:lnTo>
                  <a:lnTo>
                    <a:pt x="371" y="202"/>
                  </a:lnTo>
                  <a:lnTo>
                    <a:pt x="374" y="206"/>
                  </a:lnTo>
                  <a:lnTo>
                    <a:pt x="377" y="209"/>
                  </a:lnTo>
                  <a:lnTo>
                    <a:pt x="380" y="211"/>
                  </a:lnTo>
                  <a:lnTo>
                    <a:pt x="383" y="213"/>
                  </a:lnTo>
                  <a:lnTo>
                    <a:pt x="386" y="214"/>
                  </a:lnTo>
                  <a:lnTo>
                    <a:pt x="389" y="215"/>
                  </a:lnTo>
                  <a:lnTo>
                    <a:pt x="392" y="217"/>
                  </a:lnTo>
                  <a:lnTo>
                    <a:pt x="395" y="218"/>
                  </a:lnTo>
                  <a:lnTo>
                    <a:pt x="398" y="219"/>
                  </a:lnTo>
                  <a:lnTo>
                    <a:pt x="401" y="220"/>
                  </a:lnTo>
                  <a:lnTo>
                    <a:pt x="404" y="221"/>
                  </a:lnTo>
                  <a:lnTo>
                    <a:pt x="407" y="222"/>
                  </a:lnTo>
                  <a:lnTo>
                    <a:pt x="410" y="223"/>
                  </a:lnTo>
                  <a:lnTo>
                    <a:pt x="413" y="222"/>
                  </a:lnTo>
                  <a:lnTo>
                    <a:pt x="416" y="219"/>
                  </a:lnTo>
                  <a:lnTo>
                    <a:pt x="419" y="220"/>
                  </a:lnTo>
                  <a:lnTo>
                    <a:pt x="422" y="220"/>
                  </a:lnTo>
                  <a:lnTo>
                    <a:pt x="425" y="221"/>
                  </a:lnTo>
                  <a:lnTo>
                    <a:pt x="428" y="223"/>
                  </a:lnTo>
                  <a:lnTo>
                    <a:pt x="431" y="225"/>
                  </a:lnTo>
                  <a:lnTo>
                    <a:pt x="434" y="225"/>
                  </a:lnTo>
                  <a:lnTo>
                    <a:pt x="437" y="225"/>
                  </a:lnTo>
                  <a:lnTo>
                    <a:pt x="440" y="222"/>
                  </a:lnTo>
                  <a:lnTo>
                    <a:pt x="443" y="224"/>
                  </a:lnTo>
                  <a:lnTo>
                    <a:pt x="446" y="225"/>
                  </a:lnTo>
                  <a:lnTo>
                    <a:pt x="449" y="228"/>
                  </a:lnTo>
                  <a:lnTo>
                    <a:pt x="452" y="231"/>
                  </a:lnTo>
                  <a:lnTo>
                    <a:pt x="455" y="235"/>
                  </a:lnTo>
                  <a:lnTo>
                    <a:pt x="458" y="236"/>
                  </a:lnTo>
                  <a:lnTo>
                    <a:pt x="461" y="236"/>
                  </a:lnTo>
                  <a:lnTo>
                    <a:pt x="464" y="235"/>
                  </a:lnTo>
                  <a:lnTo>
                    <a:pt x="467" y="235"/>
                  </a:lnTo>
                  <a:lnTo>
                    <a:pt x="470" y="237"/>
                  </a:lnTo>
                  <a:lnTo>
                    <a:pt x="473" y="240"/>
                  </a:lnTo>
                  <a:lnTo>
                    <a:pt x="476" y="242"/>
                  </a:lnTo>
                  <a:lnTo>
                    <a:pt x="479" y="244"/>
                  </a:lnTo>
                  <a:lnTo>
                    <a:pt x="482" y="248"/>
                  </a:lnTo>
                  <a:lnTo>
                    <a:pt x="485" y="251"/>
                  </a:lnTo>
                  <a:lnTo>
                    <a:pt x="488" y="253"/>
                  </a:lnTo>
                  <a:lnTo>
                    <a:pt x="491" y="254"/>
                  </a:lnTo>
                  <a:lnTo>
                    <a:pt x="494" y="257"/>
                  </a:lnTo>
                  <a:lnTo>
                    <a:pt x="497" y="258"/>
                  </a:lnTo>
                  <a:lnTo>
                    <a:pt x="500" y="260"/>
                  </a:lnTo>
                  <a:lnTo>
                    <a:pt x="503" y="261"/>
                  </a:lnTo>
                  <a:lnTo>
                    <a:pt x="506" y="263"/>
                  </a:lnTo>
                  <a:lnTo>
                    <a:pt x="509" y="265"/>
                  </a:lnTo>
                  <a:lnTo>
                    <a:pt x="512" y="274"/>
                  </a:lnTo>
                  <a:lnTo>
                    <a:pt x="515" y="280"/>
                  </a:lnTo>
                  <a:lnTo>
                    <a:pt x="518" y="286"/>
                  </a:lnTo>
                  <a:lnTo>
                    <a:pt x="521" y="291"/>
                  </a:lnTo>
                  <a:lnTo>
                    <a:pt x="523" y="295"/>
                  </a:lnTo>
                  <a:lnTo>
                    <a:pt x="526" y="300"/>
                  </a:lnTo>
                  <a:lnTo>
                    <a:pt x="529" y="303"/>
                  </a:lnTo>
                  <a:lnTo>
                    <a:pt x="532" y="307"/>
                  </a:lnTo>
                  <a:lnTo>
                    <a:pt x="535" y="312"/>
                  </a:lnTo>
                  <a:lnTo>
                    <a:pt x="538" y="313"/>
                  </a:lnTo>
                  <a:lnTo>
                    <a:pt x="541" y="315"/>
                  </a:lnTo>
                  <a:lnTo>
                    <a:pt x="544" y="317"/>
                  </a:lnTo>
                  <a:lnTo>
                    <a:pt x="547" y="317"/>
                  </a:lnTo>
                  <a:lnTo>
                    <a:pt x="550" y="312"/>
                  </a:lnTo>
                  <a:lnTo>
                    <a:pt x="553" y="308"/>
                  </a:lnTo>
                  <a:lnTo>
                    <a:pt x="556" y="305"/>
                  </a:lnTo>
                  <a:lnTo>
                    <a:pt x="559" y="304"/>
                  </a:lnTo>
                  <a:lnTo>
                    <a:pt x="562" y="303"/>
                  </a:lnTo>
                  <a:lnTo>
                    <a:pt x="565" y="304"/>
                  </a:lnTo>
                  <a:lnTo>
                    <a:pt x="568" y="305"/>
                  </a:lnTo>
                  <a:lnTo>
                    <a:pt x="571" y="308"/>
                  </a:lnTo>
                  <a:lnTo>
                    <a:pt x="574" y="308"/>
                  </a:lnTo>
                  <a:lnTo>
                    <a:pt x="577" y="308"/>
                  </a:lnTo>
                  <a:lnTo>
                    <a:pt x="580" y="306"/>
                  </a:lnTo>
                  <a:lnTo>
                    <a:pt x="583" y="304"/>
                  </a:lnTo>
                  <a:lnTo>
                    <a:pt x="586" y="301"/>
                  </a:lnTo>
                  <a:lnTo>
                    <a:pt x="589" y="299"/>
                  </a:lnTo>
                  <a:lnTo>
                    <a:pt x="592" y="298"/>
                  </a:lnTo>
                  <a:lnTo>
                    <a:pt x="595" y="301"/>
                  </a:lnTo>
                  <a:lnTo>
                    <a:pt x="598" y="304"/>
                  </a:lnTo>
                  <a:lnTo>
                    <a:pt x="601" y="303"/>
                  </a:lnTo>
                  <a:lnTo>
                    <a:pt x="604" y="304"/>
                  </a:lnTo>
                  <a:lnTo>
                    <a:pt x="607" y="305"/>
                  </a:lnTo>
                  <a:lnTo>
                    <a:pt x="610" y="305"/>
                  </a:lnTo>
                  <a:lnTo>
                    <a:pt x="613" y="304"/>
                  </a:lnTo>
                  <a:lnTo>
                    <a:pt x="616" y="305"/>
                  </a:lnTo>
                  <a:lnTo>
                    <a:pt x="619" y="308"/>
                  </a:lnTo>
                  <a:lnTo>
                    <a:pt x="622" y="308"/>
                  </a:lnTo>
                  <a:lnTo>
                    <a:pt x="625" y="309"/>
                  </a:lnTo>
                  <a:lnTo>
                    <a:pt x="628" y="311"/>
                  </a:lnTo>
                  <a:lnTo>
                    <a:pt x="631" y="313"/>
                  </a:lnTo>
                  <a:lnTo>
                    <a:pt x="634" y="316"/>
                  </a:lnTo>
                  <a:lnTo>
                    <a:pt x="637" y="316"/>
                  </a:lnTo>
                  <a:lnTo>
                    <a:pt x="640" y="315"/>
                  </a:lnTo>
                  <a:lnTo>
                    <a:pt x="643" y="313"/>
                  </a:lnTo>
                  <a:lnTo>
                    <a:pt x="646" y="312"/>
                  </a:lnTo>
                  <a:lnTo>
                    <a:pt x="649" y="313"/>
                  </a:lnTo>
                  <a:lnTo>
                    <a:pt x="652" y="316"/>
                  </a:lnTo>
                  <a:lnTo>
                    <a:pt x="655" y="314"/>
                  </a:lnTo>
                  <a:lnTo>
                    <a:pt x="658" y="311"/>
                  </a:lnTo>
                  <a:lnTo>
                    <a:pt x="661" y="309"/>
                  </a:lnTo>
                  <a:lnTo>
                    <a:pt x="664" y="308"/>
                  </a:lnTo>
                  <a:lnTo>
                    <a:pt x="667" y="308"/>
                  </a:lnTo>
                  <a:lnTo>
                    <a:pt x="670" y="309"/>
                  </a:lnTo>
                  <a:lnTo>
                    <a:pt x="673" y="312"/>
                  </a:lnTo>
                  <a:lnTo>
                    <a:pt x="676" y="314"/>
                  </a:lnTo>
                  <a:lnTo>
                    <a:pt x="679" y="317"/>
                  </a:lnTo>
                  <a:lnTo>
                    <a:pt x="682" y="318"/>
                  </a:lnTo>
                  <a:lnTo>
                    <a:pt x="685" y="321"/>
                  </a:lnTo>
                  <a:lnTo>
                    <a:pt x="688" y="323"/>
                  </a:lnTo>
                  <a:lnTo>
                    <a:pt x="691" y="327"/>
                  </a:lnTo>
                  <a:lnTo>
                    <a:pt x="694" y="330"/>
                  </a:lnTo>
                  <a:lnTo>
                    <a:pt x="697" y="332"/>
                  </a:lnTo>
                  <a:lnTo>
                    <a:pt x="700" y="334"/>
                  </a:lnTo>
                  <a:lnTo>
                    <a:pt x="703" y="335"/>
                  </a:lnTo>
                  <a:lnTo>
                    <a:pt x="706" y="337"/>
                  </a:lnTo>
                  <a:lnTo>
                    <a:pt x="709" y="338"/>
                  </a:lnTo>
                  <a:lnTo>
                    <a:pt x="712" y="339"/>
                  </a:lnTo>
                  <a:lnTo>
                    <a:pt x="715" y="339"/>
                  </a:lnTo>
                  <a:lnTo>
                    <a:pt x="718" y="338"/>
                  </a:lnTo>
                  <a:lnTo>
                    <a:pt x="721" y="338"/>
                  </a:lnTo>
                  <a:lnTo>
                    <a:pt x="724" y="339"/>
                  </a:lnTo>
                  <a:lnTo>
                    <a:pt x="727" y="342"/>
                  </a:lnTo>
                  <a:lnTo>
                    <a:pt x="730" y="343"/>
                  </a:lnTo>
                  <a:lnTo>
                    <a:pt x="733" y="343"/>
                  </a:lnTo>
                  <a:lnTo>
                    <a:pt x="736" y="341"/>
                  </a:lnTo>
                  <a:lnTo>
                    <a:pt x="739" y="338"/>
                  </a:lnTo>
                  <a:lnTo>
                    <a:pt x="742" y="332"/>
                  </a:lnTo>
                  <a:lnTo>
                    <a:pt x="745" y="325"/>
                  </a:lnTo>
                  <a:lnTo>
                    <a:pt x="748" y="322"/>
                  </a:lnTo>
                  <a:lnTo>
                    <a:pt x="751" y="318"/>
                  </a:lnTo>
                  <a:lnTo>
                    <a:pt x="754" y="316"/>
                  </a:lnTo>
                  <a:lnTo>
                    <a:pt x="757" y="312"/>
                  </a:lnTo>
                  <a:lnTo>
                    <a:pt x="760" y="310"/>
                  </a:lnTo>
                  <a:lnTo>
                    <a:pt x="763" y="306"/>
                  </a:lnTo>
                  <a:lnTo>
                    <a:pt x="766" y="304"/>
                  </a:lnTo>
                  <a:lnTo>
                    <a:pt x="769" y="301"/>
                  </a:lnTo>
                  <a:lnTo>
                    <a:pt x="772" y="300"/>
                  </a:lnTo>
                  <a:lnTo>
                    <a:pt x="775" y="298"/>
                  </a:lnTo>
                  <a:lnTo>
                    <a:pt x="778" y="298"/>
                  </a:lnTo>
                  <a:lnTo>
                    <a:pt x="781" y="300"/>
                  </a:lnTo>
                  <a:lnTo>
                    <a:pt x="784" y="299"/>
                  </a:lnTo>
                  <a:lnTo>
                    <a:pt x="787" y="284"/>
                  </a:lnTo>
                  <a:lnTo>
                    <a:pt x="790" y="269"/>
                  </a:lnTo>
                  <a:lnTo>
                    <a:pt x="793" y="261"/>
                  </a:lnTo>
                  <a:lnTo>
                    <a:pt x="796" y="261"/>
                  </a:lnTo>
                  <a:lnTo>
                    <a:pt x="799" y="259"/>
                  </a:lnTo>
                  <a:lnTo>
                    <a:pt x="802" y="254"/>
                  </a:lnTo>
                  <a:lnTo>
                    <a:pt x="805" y="252"/>
                  </a:lnTo>
                  <a:lnTo>
                    <a:pt x="808" y="249"/>
                  </a:lnTo>
                  <a:lnTo>
                    <a:pt x="810" y="246"/>
                  </a:lnTo>
                  <a:lnTo>
                    <a:pt x="813" y="238"/>
                  </a:lnTo>
                  <a:lnTo>
                    <a:pt x="816" y="229"/>
                  </a:lnTo>
                  <a:lnTo>
                    <a:pt x="819" y="225"/>
                  </a:lnTo>
                  <a:lnTo>
                    <a:pt x="822" y="223"/>
                  </a:lnTo>
                  <a:lnTo>
                    <a:pt x="825" y="220"/>
                  </a:lnTo>
                  <a:lnTo>
                    <a:pt x="828" y="212"/>
                  </a:lnTo>
                  <a:lnTo>
                    <a:pt x="831" y="205"/>
                  </a:lnTo>
                  <a:lnTo>
                    <a:pt x="834" y="203"/>
                  </a:lnTo>
                  <a:lnTo>
                    <a:pt x="837" y="198"/>
                  </a:lnTo>
                  <a:lnTo>
                    <a:pt x="840" y="192"/>
                  </a:lnTo>
                  <a:lnTo>
                    <a:pt x="843" y="179"/>
                  </a:lnTo>
                  <a:lnTo>
                    <a:pt x="846" y="164"/>
                  </a:lnTo>
                  <a:lnTo>
                    <a:pt x="849" y="158"/>
                  </a:lnTo>
                  <a:lnTo>
                    <a:pt x="852" y="161"/>
                  </a:lnTo>
                  <a:lnTo>
                    <a:pt x="855" y="158"/>
                  </a:lnTo>
                  <a:lnTo>
                    <a:pt x="858" y="154"/>
                  </a:lnTo>
                  <a:lnTo>
                    <a:pt x="861" y="158"/>
                  </a:lnTo>
                  <a:lnTo>
                    <a:pt x="864" y="177"/>
                  </a:lnTo>
                  <a:lnTo>
                    <a:pt x="867" y="191"/>
                  </a:lnTo>
                </a:path>
              </a:pathLst>
            </a:custGeom>
            <a:noFill/>
            <a:ln w="269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2" name="Freeform 44"/>
            <p:cNvSpPr>
              <a:spLocks/>
            </p:cNvSpPr>
            <p:nvPr/>
          </p:nvSpPr>
          <p:spPr bwMode="auto">
            <a:xfrm>
              <a:off x="580" y="3008"/>
              <a:ext cx="34" cy="79"/>
            </a:xfrm>
            <a:custGeom>
              <a:avLst/>
              <a:gdLst>
                <a:gd name="T0" fmla="*/ 0 w 34"/>
                <a:gd name="T1" fmla="*/ 74 h 79"/>
                <a:gd name="T2" fmla="*/ 17 w 34"/>
                <a:gd name="T3" fmla="*/ 0 h 79"/>
                <a:gd name="T4" fmla="*/ 34 w 34"/>
                <a:gd name="T5" fmla="*/ 6 h 79"/>
                <a:gd name="T6" fmla="*/ 17 w 34"/>
                <a:gd name="T7" fmla="*/ 79 h 79"/>
                <a:gd name="T8" fmla="*/ 0 w 34"/>
                <a:gd name="T9" fmla="*/ 7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9">
                  <a:moveTo>
                    <a:pt x="0" y="74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79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3" name="Rectangle 45"/>
            <p:cNvSpPr>
              <a:spLocks noChangeArrowheads="1"/>
            </p:cNvSpPr>
            <p:nvPr/>
          </p:nvSpPr>
          <p:spPr bwMode="auto">
            <a:xfrm>
              <a:off x="609" y="3003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4" name="Freeform 46"/>
            <p:cNvSpPr>
              <a:spLocks/>
            </p:cNvSpPr>
            <p:nvPr/>
          </p:nvSpPr>
          <p:spPr bwMode="auto">
            <a:xfrm>
              <a:off x="620" y="2997"/>
              <a:ext cx="28" cy="23"/>
            </a:xfrm>
            <a:custGeom>
              <a:avLst/>
              <a:gdLst>
                <a:gd name="T0" fmla="*/ 0 w 28"/>
                <a:gd name="T1" fmla="*/ 11 h 23"/>
                <a:gd name="T2" fmla="*/ 17 w 28"/>
                <a:gd name="T3" fmla="*/ 0 h 23"/>
                <a:gd name="T4" fmla="*/ 28 w 28"/>
                <a:gd name="T5" fmla="*/ 11 h 23"/>
                <a:gd name="T6" fmla="*/ 11 w 28"/>
                <a:gd name="T7" fmla="*/ 23 h 23"/>
                <a:gd name="T8" fmla="*/ 0 w 28"/>
                <a:gd name="T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lnTo>
                    <a:pt x="17" y="0"/>
                  </a:lnTo>
                  <a:lnTo>
                    <a:pt x="28" y="11"/>
                  </a:lnTo>
                  <a:lnTo>
                    <a:pt x="11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5" name="Freeform 47"/>
            <p:cNvSpPr>
              <a:spLocks/>
            </p:cNvSpPr>
            <p:nvPr/>
          </p:nvSpPr>
          <p:spPr bwMode="auto">
            <a:xfrm>
              <a:off x="631" y="2986"/>
              <a:ext cx="23" cy="17"/>
            </a:xfrm>
            <a:custGeom>
              <a:avLst/>
              <a:gdLst>
                <a:gd name="T0" fmla="*/ 0 w 23"/>
                <a:gd name="T1" fmla="*/ 11 h 17"/>
                <a:gd name="T2" fmla="*/ 6 w 23"/>
                <a:gd name="T3" fmla="*/ 0 h 17"/>
                <a:gd name="T4" fmla="*/ 23 w 23"/>
                <a:gd name="T5" fmla="*/ 5 h 17"/>
                <a:gd name="T6" fmla="*/ 17 w 23"/>
                <a:gd name="T7" fmla="*/ 17 h 17"/>
                <a:gd name="T8" fmla="*/ 0 w 23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7">
                  <a:moveTo>
                    <a:pt x="0" y="11"/>
                  </a:moveTo>
                  <a:lnTo>
                    <a:pt x="6" y="0"/>
                  </a:lnTo>
                  <a:lnTo>
                    <a:pt x="23" y="5"/>
                  </a:lnTo>
                  <a:lnTo>
                    <a:pt x="17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6" name="Freeform 48"/>
            <p:cNvSpPr>
              <a:spLocks/>
            </p:cNvSpPr>
            <p:nvPr/>
          </p:nvSpPr>
          <p:spPr bwMode="auto">
            <a:xfrm>
              <a:off x="665" y="2963"/>
              <a:ext cx="23" cy="23"/>
            </a:xfrm>
            <a:custGeom>
              <a:avLst/>
              <a:gdLst>
                <a:gd name="T0" fmla="*/ 17 w 23"/>
                <a:gd name="T1" fmla="*/ 0 h 23"/>
                <a:gd name="T2" fmla="*/ 23 w 23"/>
                <a:gd name="T3" fmla="*/ 17 h 23"/>
                <a:gd name="T4" fmla="*/ 6 w 23"/>
                <a:gd name="T5" fmla="*/ 23 h 23"/>
                <a:gd name="T6" fmla="*/ 0 w 23"/>
                <a:gd name="T7" fmla="*/ 6 h 23"/>
                <a:gd name="T8" fmla="*/ 17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7" y="0"/>
                  </a:moveTo>
                  <a:lnTo>
                    <a:pt x="23" y="17"/>
                  </a:lnTo>
                  <a:lnTo>
                    <a:pt x="6" y="23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7" name="Freeform 49"/>
            <p:cNvSpPr>
              <a:spLocks/>
            </p:cNvSpPr>
            <p:nvPr/>
          </p:nvSpPr>
          <p:spPr bwMode="auto">
            <a:xfrm>
              <a:off x="671" y="2980"/>
              <a:ext cx="34" cy="79"/>
            </a:xfrm>
            <a:custGeom>
              <a:avLst/>
              <a:gdLst>
                <a:gd name="T0" fmla="*/ 17 w 34"/>
                <a:gd name="T1" fmla="*/ 0 h 79"/>
                <a:gd name="T2" fmla="*/ 34 w 34"/>
                <a:gd name="T3" fmla="*/ 73 h 79"/>
                <a:gd name="T4" fmla="*/ 17 w 34"/>
                <a:gd name="T5" fmla="*/ 79 h 79"/>
                <a:gd name="T6" fmla="*/ 0 w 34"/>
                <a:gd name="T7" fmla="*/ 6 h 79"/>
                <a:gd name="T8" fmla="*/ 17 w 34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9">
                  <a:moveTo>
                    <a:pt x="17" y="0"/>
                  </a:moveTo>
                  <a:lnTo>
                    <a:pt x="34" y="73"/>
                  </a:lnTo>
                  <a:lnTo>
                    <a:pt x="17" y="79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8" name="Freeform 50"/>
            <p:cNvSpPr>
              <a:spLocks/>
            </p:cNvSpPr>
            <p:nvPr/>
          </p:nvSpPr>
          <p:spPr bwMode="auto">
            <a:xfrm>
              <a:off x="688" y="3053"/>
              <a:ext cx="22" cy="34"/>
            </a:xfrm>
            <a:custGeom>
              <a:avLst/>
              <a:gdLst>
                <a:gd name="T0" fmla="*/ 17 w 22"/>
                <a:gd name="T1" fmla="*/ 0 h 34"/>
                <a:gd name="T2" fmla="*/ 22 w 22"/>
                <a:gd name="T3" fmla="*/ 29 h 34"/>
                <a:gd name="T4" fmla="*/ 5 w 22"/>
                <a:gd name="T5" fmla="*/ 34 h 34"/>
                <a:gd name="T6" fmla="*/ 0 w 22"/>
                <a:gd name="T7" fmla="*/ 6 h 34"/>
                <a:gd name="T8" fmla="*/ 17 w 22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17" y="0"/>
                  </a:moveTo>
                  <a:lnTo>
                    <a:pt x="22" y="29"/>
                  </a:lnTo>
                  <a:lnTo>
                    <a:pt x="5" y="34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79" name="Freeform 51"/>
            <p:cNvSpPr>
              <a:spLocks/>
            </p:cNvSpPr>
            <p:nvPr/>
          </p:nvSpPr>
          <p:spPr bwMode="auto">
            <a:xfrm>
              <a:off x="716" y="3150"/>
              <a:ext cx="23" cy="28"/>
            </a:xfrm>
            <a:custGeom>
              <a:avLst/>
              <a:gdLst>
                <a:gd name="T0" fmla="*/ 17 w 23"/>
                <a:gd name="T1" fmla="*/ 0 h 28"/>
                <a:gd name="T2" fmla="*/ 23 w 23"/>
                <a:gd name="T3" fmla="*/ 22 h 28"/>
                <a:gd name="T4" fmla="*/ 6 w 23"/>
                <a:gd name="T5" fmla="*/ 28 h 28"/>
                <a:gd name="T6" fmla="*/ 0 w 23"/>
                <a:gd name="T7" fmla="*/ 5 h 28"/>
                <a:gd name="T8" fmla="*/ 17 w 23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8">
                  <a:moveTo>
                    <a:pt x="17" y="0"/>
                  </a:moveTo>
                  <a:lnTo>
                    <a:pt x="23" y="22"/>
                  </a:lnTo>
                  <a:lnTo>
                    <a:pt x="6" y="28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0" name="Freeform 52"/>
            <p:cNvSpPr>
              <a:spLocks/>
            </p:cNvSpPr>
            <p:nvPr/>
          </p:nvSpPr>
          <p:spPr bwMode="auto">
            <a:xfrm>
              <a:off x="716" y="3133"/>
              <a:ext cx="34" cy="45"/>
            </a:xfrm>
            <a:custGeom>
              <a:avLst/>
              <a:gdLst>
                <a:gd name="T0" fmla="*/ 0 w 34"/>
                <a:gd name="T1" fmla="*/ 39 h 45"/>
                <a:gd name="T2" fmla="*/ 17 w 34"/>
                <a:gd name="T3" fmla="*/ 0 h 45"/>
                <a:gd name="T4" fmla="*/ 34 w 34"/>
                <a:gd name="T5" fmla="*/ 5 h 45"/>
                <a:gd name="T6" fmla="*/ 17 w 34"/>
                <a:gd name="T7" fmla="*/ 45 h 45"/>
                <a:gd name="T8" fmla="*/ 0 w 34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5">
                  <a:moveTo>
                    <a:pt x="0" y="39"/>
                  </a:moveTo>
                  <a:lnTo>
                    <a:pt x="17" y="0"/>
                  </a:lnTo>
                  <a:lnTo>
                    <a:pt x="34" y="5"/>
                  </a:lnTo>
                  <a:lnTo>
                    <a:pt x="17" y="4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1" name="Freeform 53"/>
            <p:cNvSpPr>
              <a:spLocks/>
            </p:cNvSpPr>
            <p:nvPr/>
          </p:nvSpPr>
          <p:spPr bwMode="auto">
            <a:xfrm>
              <a:off x="739" y="3116"/>
              <a:ext cx="28" cy="28"/>
            </a:xfrm>
            <a:custGeom>
              <a:avLst/>
              <a:gdLst>
                <a:gd name="T0" fmla="*/ 0 w 28"/>
                <a:gd name="T1" fmla="*/ 17 h 28"/>
                <a:gd name="T2" fmla="*/ 17 w 28"/>
                <a:gd name="T3" fmla="*/ 0 h 28"/>
                <a:gd name="T4" fmla="*/ 28 w 28"/>
                <a:gd name="T5" fmla="*/ 11 h 28"/>
                <a:gd name="T6" fmla="*/ 11 w 28"/>
                <a:gd name="T7" fmla="*/ 28 h 28"/>
                <a:gd name="T8" fmla="*/ 0 w 28"/>
                <a:gd name="T9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0" y="17"/>
                  </a:moveTo>
                  <a:lnTo>
                    <a:pt x="17" y="0"/>
                  </a:lnTo>
                  <a:lnTo>
                    <a:pt x="28" y="11"/>
                  </a:lnTo>
                  <a:lnTo>
                    <a:pt x="11" y="2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2" name="Freeform 54"/>
            <p:cNvSpPr>
              <a:spLocks/>
            </p:cNvSpPr>
            <p:nvPr/>
          </p:nvSpPr>
          <p:spPr bwMode="auto">
            <a:xfrm>
              <a:off x="756" y="3116"/>
              <a:ext cx="34" cy="39"/>
            </a:xfrm>
            <a:custGeom>
              <a:avLst/>
              <a:gdLst>
                <a:gd name="T0" fmla="*/ 17 w 34"/>
                <a:gd name="T1" fmla="*/ 0 h 39"/>
                <a:gd name="T2" fmla="*/ 34 w 34"/>
                <a:gd name="T3" fmla="*/ 34 h 39"/>
                <a:gd name="T4" fmla="*/ 17 w 34"/>
                <a:gd name="T5" fmla="*/ 39 h 39"/>
                <a:gd name="T6" fmla="*/ 0 w 34"/>
                <a:gd name="T7" fmla="*/ 5 h 39"/>
                <a:gd name="T8" fmla="*/ 17 w 34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17" y="0"/>
                  </a:moveTo>
                  <a:lnTo>
                    <a:pt x="34" y="34"/>
                  </a:lnTo>
                  <a:lnTo>
                    <a:pt x="17" y="39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3" name="Freeform 55"/>
            <p:cNvSpPr>
              <a:spLocks/>
            </p:cNvSpPr>
            <p:nvPr/>
          </p:nvSpPr>
          <p:spPr bwMode="auto">
            <a:xfrm>
              <a:off x="795" y="3110"/>
              <a:ext cx="23" cy="34"/>
            </a:xfrm>
            <a:custGeom>
              <a:avLst/>
              <a:gdLst>
                <a:gd name="T0" fmla="*/ 0 w 23"/>
                <a:gd name="T1" fmla="*/ 28 h 34"/>
                <a:gd name="T2" fmla="*/ 6 w 23"/>
                <a:gd name="T3" fmla="*/ 0 h 34"/>
                <a:gd name="T4" fmla="*/ 23 w 23"/>
                <a:gd name="T5" fmla="*/ 6 h 34"/>
                <a:gd name="T6" fmla="*/ 17 w 23"/>
                <a:gd name="T7" fmla="*/ 34 h 34"/>
                <a:gd name="T8" fmla="*/ 0 w 23"/>
                <a:gd name="T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">
                  <a:moveTo>
                    <a:pt x="0" y="28"/>
                  </a:moveTo>
                  <a:lnTo>
                    <a:pt x="6" y="0"/>
                  </a:lnTo>
                  <a:lnTo>
                    <a:pt x="23" y="6"/>
                  </a:lnTo>
                  <a:lnTo>
                    <a:pt x="17" y="3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4" name="Freeform 56"/>
            <p:cNvSpPr>
              <a:spLocks/>
            </p:cNvSpPr>
            <p:nvPr/>
          </p:nvSpPr>
          <p:spPr bwMode="auto">
            <a:xfrm>
              <a:off x="801" y="3036"/>
              <a:ext cx="34" cy="80"/>
            </a:xfrm>
            <a:custGeom>
              <a:avLst/>
              <a:gdLst>
                <a:gd name="T0" fmla="*/ 0 w 34"/>
                <a:gd name="T1" fmla="*/ 74 h 80"/>
                <a:gd name="T2" fmla="*/ 17 w 34"/>
                <a:gd name="T3" fmla="*/ 0 h 80"/>
                <a:gd name="T4" fmla="*/ 34 w 34"/>
                <a:gd name="T5" fmla="*/ 6 h 80"/>
                <a:gd name="T6" fmla="*/ 17 w 34"/>
                <a:gd name="T7" fmla="*/ 80 h 80"/>
                <a:gd name="T8" fmla="*/ 0 w 34"/>
                <a:gd name="T9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0">
                  <a:moveTo>
                    <a:pt x="0" y="74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8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5" name="Freeform 57"/>
            <p:cNvSpPr>
              <a:spLocks/>
            </p:cNvSpPr>
            <p:nvPr/>
          </p:nvSpPr>
          <p:spPr bwMode="auto">
            <a:xfrm>
              <a:off x="818" y="3020"/>
              <a:ext cx="23" cy="22"/>
            </a:xfrm>
            <a:custGeom>
              <a:avLst/>
              <a:gdLst>
                <a:gd name="T0" fmla="*/ 0 w 23"/>
                <a:gd name="T1" fmla="*/ 16 h 22"/>
                <a:gd name="T2" fmla="*/ 6 w 23"/>
                <a:gd name="T3" fmla="*/ 0 h 22"/>
                <a:gd name="T4" fmla="*/ 23 w 23"/>
                <a:gd name="T5" fmla="*/ 5 h 22"/>
                <a:gd name="T6" fmla="*/ 17 w 23"/>
                <a:gd name="T7" fmla="*/ 22 h 22"/>
                <a:gd name="T8" fmla="*/ 0 w 23"/>
                <a:gd name="T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0" y="16"/>
                  </a:moveTo>
                  <a:lnTo>
                    <a:pt x="6" y="0"/>
                  </a:lnTo>
                  <a:lnTo>
                    <a:pt x="23" y="5"/>
                  </a:lnTo>
                  <a:lnTo>
                    <a:pt x="17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6" name="Freeform 58"/>
            <p:cNvSpPr>
              <a:spLocks/>
            </p:cNvSpPr>
            <p:nvPr/>
          </p:nvSpPr>
          <p:spPr bwMode="auto">
            <a:xfrm>
              <a:off x="846" y="2929"/>
              <a:ext cx="23" cy="28"/>
            </a:xfrm>
            <a:custGeom>
              <a:avLst/>
              <a:gdLst>
                <a:gd name="T0" fmla="*/ 0 w 23"/>
                <a:gd name="T1" fmla="*/ 23 h 28"/>
                <a:gd name="T2" fmla="*/ 6 w 23"/>
                <a:gd name="T3" fmla="*/ 0 h 28"/>
                <a:gd name="T4" fmla="*/ 23 w 23"/>
                <a:gd name="T5" fmla="*/ 6 h 28"/>
                <a:gd name="T6" fmla="*/ 17 w 23"/>
                <a:gd name="T7" fmla="*/ 28 h 28"/>
                <a:gd name="T8" fmla="*/ 0 w 23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8">
                  <a:moveTo>
                    <a:pt x="0" y="23"/>
                  </a:moveTo>
                  <a:lnTo>
                    <a:pt x="6" y="0"/>
                  </a:lnTo>
                  <a:lnTo>
                    <a:pt x="23" y="6"/>
                  </a:lnTo>
                  <a:lnTo>
                    <a:pt x="17" y="2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7" name="Freeform 59"/>
            <p:cNvSpPr>
              <a:spLocks/>
            </p:cNvSpPr>
            <p:nvPr/>
          </p:nvSpPr>
          <p:spPr bwMode="auto">
            <a:xfrm>
              <a:off x="852" y="2873"/>
              <a:ext cx="34" cy="62"/>
            </a:xfrm>
            <a:custGeom>
              <a:avLst/>
              <a:gdLst>
                <a:gd name="T0" fmla="*/ 0 w 34"/>
                <a:gd name="T1" fmla="*/ 56 h 62"/>
                <a:gd name="T2" fmla="*/ 17 w 34"/>
                <a:gd name="T3" fmla="*/ 0 h 62"/>
                <a:gd name="T4" fmla="*/ 34 w 34"/>
                <a:gd name="T5" fmla="*/ 5 h 62"/>
                <a:gd name="T6" fmla="*/ 17 w 34"/>
                <a:gd name="T7" fmla="*/ 62 h 62"/>
                <a:gd name="T8" fmla="*/ 0 w 34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2">
                  <a:moveTo>
                    <a:pt x="0" y="56"/>
                  </a:moveTo>
                  <a:lnTo>
                    <a:pt x="17" y="0"/>
                  </a:lnTo>
                  <a:lnTo>
                    <a:pt x="34" y="5"/>
                  </a:lnTo>
                  <a:lnTo>
                    <a:pt x="17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8" name="Freeform 60"/>
            <p:cNvSpPr>
              <a:spLocks/>
            </p:cNvSpPr>
            <p:nvPr/>
          </p:nvSpPr>
          <p:spPr bwMode="auto">
            <a:xfrm>
              <a:off x="869" y="2833"/>
              <a:ext cx="34" cy="45"/>
            </a:xfrm>
            <a:custGeom>
              <a:avLst/>
              <a:gdLst>
                <a:gd name="T0" fmla="*/ 0 w 34"/>
                <a:gd name="T1" fmla="*/ 40 h 45"/>
                <a:gd name="T2" fmla="*/ 17 w 34"/>
                <a:gd name="T3" fmla="*/ 0 h 45"/>
                <a:gd name="T4" fmla="*/ 34 w 34"/>
                <a:gd name="T5" fmla="*/ 6 h 45"/>
                <a:gd name="T6" fmla="*/ 17 w 34"/>
                <a:gd name="T7" fmla="*/ 45 h 45"/>
                <a:gd name="T8" fmla="*/ 0 w 34"/>
                <a:gd name="T9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5">
                  <a:moveTo>
                    <a:pt x="0" y="40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4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89" name="Freeform 61"/>
            <p:cNvSpPr>
              <a:spLocks/>
            </p:cNvSpPr>
            <p:nvPr/>
          </p:nvSpPr>
          <p:spPr bwMode="auto">
            <a:xfrm>
              <a:off x="914" y="2737"/>
              <a:ext cx="23" cy="34"/>
            </a:xfrm>
            <a:custGeom>
              <a:avLst/>
              <a:gdLst>
                <a:gd name="T0" fmla="*/ 0 w 23"/>
                <a:gd name="T1" fmla="*/ 34 h 34"/>
                <a:gd name="T2" fmla="*/ 6 w 23"/>
                <a:gd name="T3" fmla="*/ 0 h 34"/>
                <a:gd name="T4" fmla="*/ 23 w 23"/>
                <a:gd name="T5" fmla="*/ 0 h 34"/>
                <a:gd name="T6" fmla="*/ 17 w 23"/>
                <a:gd name="T7" fmla="*/ 34 h 34"/>
                <a:gd name="T8" fmla="*/ 0 w 2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">
                  <a:moveTo>
                    <a:pt x="0" y="34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0" name="Freeform 62"/>
            <p:cNvSpPr>
              <a:spLocks/>
            </p:cNvSpPr>
            <p:nvPr/>
          </p:nvSpPr>
          <p:spPr bwMode="auto">
            <a:xfrm>
              <a:off x="920" y="2652"/>
              <a:ext cx="28" cy="85"/>
            </a:xfrm>
            <a:custGeom>
              <a:avLst/>
              <a:gdLst>
                <a:gd name="T0" fmla="*/ 0 w 28"/>
                <a:gd name="T1" fmla="*/ 85 h 85"/>
                <a:gd name="T2" fmla="*/ 11 w 28"/>
                <a:gd name="T3" fmla="*/ 0 h 85"/>
                <a:gd name="T4" fmla="*/ 28 w 28"/>
                <a:gd name="T5" fmla="*/ 0 h 85"/>
                <a:gd name="T6" fmla="*/ 17 w 28"/>
                <a:gd name="T7" fmla="*/ 85 h 85"/>
                <a:gd name="T8" fmla="*/ 0 w 28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5">
                  <a:moveTo>
                    <a:pt x="0" y="85"/>
                  </a:moveTo>
                  <a:lnTo>
                    <a:pt x="11" y="0"/>
                  </a:lnTo>
                  <a:lnTo>
                    <a:pt x="28" y="0"/>
                  </a:lnTo>
                  <a:lnTo>
                    <a:pt x="17" y="85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1" name="Rectangle 63"/>
            <p:cNvSpPr>
              <a:spLocks noChangeArrowheads="1"/>
            </p:cNvSpPr>
            <p:nvPr/>
          </p:nvSpPr>
          <p:spPr bwMode="auto">
            <a:xfrm>
              <a:off x="937" y="2578"/>
              <a:ext cx="17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2" name="Freeform 64"/>
            <p:cNvSpPr>
              <a:spLocks/>
            </p:cNvSpPr>
            <p:nvPr/>
          </p:nvSpPr>
          <p:spPr bwMode="auto">
            <a:xfrm>
              <a:off x="943" y="2556"/>
              <a:ext cx="28" cy="28"/>
            </a:xfrm>
            <a:custGeom>
              <a:avLst/>
              <a:gdLst>
                <a:gd name="T0" fmla="*/ 0 w 28"/>
                <a:gd name="T1" fmla="*/ 17 h 28"/>
                <a:gd name="T2" fmla="*/ 17 w 28"/>
                <a:gd name="T3" fmla="*/ 0 h 28"/>
                <a:gd name="T4" fmla="*/ 28 w 28"/>
                <a:gd name="T5" fmla="*/ 11 h 28"/>
                <a:gd name="T6" fmla="*/ 11 w 28"/>
                <a:gd name="T7" fmla="*/ 28 h 28"/>
                <a:gd name="T8" fmla="*/ 0 w 28"/>
                <a:gd name="T9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0" y="17"/>
                  </a:moveTo>
                  <a:lnTo>
                    <a:pt x="17" y="0"/>
                  </a:lnTo>
                  <a:lnTo>
                    <a:pt x="28" y="11"/>
                  </a:lnTo>
                  <a:lnTo>
                    <a:pt x="11" y="2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3" name="Freeform 65"/>
            <p:cNvSpPr>
              <a:spLocks/>
            </p:cNvSpPr>
            <p:nvPr/>
          </p:nvSpPr>
          <p:spPr bwMode="auto">
            <a:xfrm>
              <a:off x="960" y="2556"/>
              <a:ext cx="34" cy="51"/>
            </a:xfrm>
            <a:custGeom>
              <a:avLst/>
              <a:gdLst>
                <a:gd name="T0" fmla="*/ 17 w 34"/>
                <a:gd name="T1" fmla="*/ 0 h 51"/>
                <a:gd name="T2" fmla="*/ 34 w 34"/>
                <a:gd name="T3" fmla="*/ 45 h 51"/>
                <a:gd name="T4" fmla="*/ 17 w 34"/>
                <a:gd name="T5" fmla="*/ 51 h 51"/>
                <a:gd name="T6" fmla="*/ 0 w 34"/>
                <a:gd name="T7" fmla="*/ 6 h 51"/>
                <a:gd name="T8" fmla="*/ 17 w 34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1">
                  <a:moveTo>
                    <a:pt x="17" y="0"/>
                  </a:moveTo>
                  <a:lnTo>
                    <a:pt x="34" y="45"/>
                  </a:lnTo>
                  <a:lnTo>
                    <a:pt x="17" y="51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4" name="Freeform 66"/>
            <p:cNvSpPr>
              <a:spLocks/>
            </p:cNvSpPr>
            <p:nvPr/>
          </p:nvSpPr>
          <p:spPr bwMode="auto">
            <a:xfrm>
              <a:off x="977" y="2601"/>
              <a:ext cx="28" cy="51"/>
            </a:xfrm>
            <a:custGeom>
              <a:avLst/>
              <a:gdLst>
                <a:gd name="T0" fmla="*/ 17 w 28"/>
                <a:gd name="T1" fmla="*/ 0 h 51"/>
                <a:gd name="T2" fmla="*/ 28 w 28"/>
                <a:gd name="T3" fmla="*/ 45 h 51"/>
                <a:gd name="T4" fmla="*/ 11 w 28"/>
                <a:gd name="T5" fmla="*/ 51 h 51"/>
                <a:gd name="T6" fmla="*/ 0 w 28"/>
                <a:gd name="T7" fmla="*/ 6 h 51"/>
                <a:gd name="T8" fmla="*/ 17 w 28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1">
                  <a:moveTo>
                    <a:pt x="17" y="0"/>
                  </a:moveTo>
                  <a:lnTo>
                    <a:pt x="28" y="45"/>
                  </a:lnTo>
                  <a:lnTo>
                    <a:pt x="11" y="51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5" name="Freeform 67"/>
            <p:cNvSpPr>
              <a:spLocks/>
            </p:cNvSpPr>
            <p:nvPr/>
          </p:nvSpPr>
          <p:spPr bwMode="auto">
            <a:xfrm>
              <a:off x="1005" y="2539"/>
              <a:ext cx="28" cy="119"/>
            </a:xfrm>
            <a:custGeom>
              <a:avLst/>
              <a:gdLst>
                <a:gd name="T0" fmla="*/ 0 w 28"/>
                <a:gd name="T1" fmla="*/ 119 h 119"/>
                <a:gd name="T2" fmla="*/ 11 w 28"/>
                <a:gd name="T3" fmla="*/ 0 h 119"/>
                <a:gd name="T4" fmla="*/ 28 w 28"/>
                <a:gd name="T5" fmla="*/ 0 h 119"/>
                <a:gd name="T6" fmla="*/ 17 w 28"/>
                <a:gd name="T7" fmla="*/ 119 h 119"/>
                <a:gd name="T8" fmla="*/ 0 w 28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0" y="119"/>
                  </a:moveTo>
                  <a:lnTo>
                    <a:pt x="11" y="0"/>
                  </a:lnTo>
                  <a:lnTo>
                    <a:pt x="28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6" name="Freeform 68"/>
            <p:cNvSpPr>
              <a:spLocks/>
            </p:cNvSpPr>
            <p:nvPr/>
          </p:nvSpPr>
          <p:spPr bwMode="auto">
            <a:xfrm>
              <a:off x="1022" y="2352"/>
              <a:ext cx="22" cy="119"/>
            </a:xfrm>
            <a:custGeom>
              <a:avLst/>
              <a:gdLst>
                <a:gd name="T0" fmla="*/ 0 w 22"/>
                <a:gd name="T1" fmla="*/ 119 h 119"/>
                <a:gd name="T2" fmla="*/ 5 w 22"/>
                <a:gd name="T3" fmla="*/ 0 h 119"/>
                <a:gd name="T4" fmla="*/ 22 w 22"/>
                <a:gd name="T5" fmla="*/ 0 h 119"/>
                <a:gd name="T6" fmla="*/ 17 w 22"/>
                <a:gd name="T7" fmla="*/ 119 h 119"/>
                <a:gd name="T8" fmla="*/ 0 w 22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9">
                  <a:moveTo>
                    <a:pt x="0" y="119"/>
                  </a:moveTo>
                  <a:lnTo>
                    <a:pt x="5" y="0"/>
                  </a:lnTo>
                  <a:lnTo>
                    <a:pt x="22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7" name="Freeform 69"/>
            <p:cNvSpPr>
              <a:spLocks/>
            </p:cNvSpPr>
            <p:nvPr/>
          </p:nvSpPr>
          <p:spPr bwMode="auto">
            <a:xfrm>
              <a:off x="1033" y="2166"/>
              <a:ext cx="23" cy="118"/>
            </a:xfrm>
            <a:custGeom>
              <a:avLst/>
              <a:gdLst>
                <a:gd name="T0" fmla="*/ 0 w 23"/>
                <a:gd name="T1" fmla="*/ 118 h 118"/>
                <a:gd name="T2" fmla="*/ 6 w 23"/>
                <a:gd name="T3" fmla="*/ 0 h 118"/>
                <a:gd name="T4" fmla="*/ 23 w 23"/>
                <a:gd name="T5" fmla="*/ 0 h 118"/>
                <a:gd name="T6" fmla="*/ 17 w 23"/>
                <a:gd name="T7" fmla="*/ 118 h 118"/>
                <a:gd name="T8" fmla="*/ 0 w 2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8">
                  <a:moveTo>
                    <a:pt x="0" y="118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8" name="Freeform 70"/>
            <p:cNvSpPr>
              <a:spLocks/>
            </p:cNvSpPr>
            <p:nvPr/>
          </p:nvSpPr>
          <p:spPr bwMode="auto">
            <a:xfrm>
              <a:off x="1044" y="1979"/>
              <a:ext cx="29" cy="119"/>
            </a:xfrm>
            <a:custGeom>
              <a:avLst/>
              <a:gdLst>
                <a:gd name="T0" fmla="*/ 0 w 29"/>
                <a:gd name="T1" fmla="*/ 119 h 119"/>
                <a:gd name="T2" fmla="*/ 12 w 29"/>
                <a:gd name="T3" fmla="*/ 0 h 119"/>
                <a:gd name="T4" fmla="*/ 29 w 29"/>
                <a:gd name="T5" fmla="*/ 0 h 119"/>
                <a:gd name="T6" fmla="*/ 17 w 29"/>
                <a:gd name="T7" fmla="*/ 119 h 119"/>
                <a:gd name="T8" fmla="*/ 0 w 2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9">
                  <a:moveTo>
                    <a:pt x="0" y="119"/>
                  </a:moveTo>
                  <a:lnTo>
                    <a:pt x="12" y="0"/>
                  </a:lnTo>
                  <a:lnTo>
                    <a:pt x="29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99" name="Freeform 71"/>
            <p:cNvSpPr>
              <a:spLocks/>
            </p:cNvSpPr>
            <p:nvPr/>
          </p:nvSpPr>
          <p:spPr bwMode="auto">
            <a:xfrm>
              <a:off x="1061" y="1798"/>
              <a:ext cx="29" cy="113"/>
            </a:xfrm>
            <a:custGeom>
              <a:avLst/>
              <a:gdLst>
                <a:gd name="T0" fmla="*/ 0 w 29"/>
                <a:gd name="T1" fmla="*/ 113 h 113"/>
                <a:gd name="T2" fmla="*/ 12 w 29"/>
                <a:gd name="T3" fmla="*/ 0 h 113"/>
                <a:gd name="T4" fmla="*/ 29 w 29"/>
                <a:gd name="T5" fmla="*/ 0 h 113"/>
                <a:gd name="T6" fmla="*/ 17 w 29"/>
                <a:gd name="T7" fmla="*/ 113 h 113"/>
                <a:gd name="T8" fmla="*/ 0 w 2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3">
                  <a:moveTo>
                    <a:pt x="0" y="113"/>
                  </a:moveTo>
                  <a:lnTo>
                    <a:pt x="12" y="0"/>
                  </a:lnTo>
                  <a:lnTo>
                    <a:pt x="29" y="0"/>
                  </a:lnTo>
                  <a:lnTo>
                    <a:pt x="17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0" name="Rectangle 72"/>
            <p:cNvSpPr>
              <a:spLocks noChangeArrowheads="1"/>
            </p:cNvSpPr>
            <p:nvPr/>
          </p:nvSpPr>
          <p:spPr bwMode="auto">
            <a:xfrm>
              <a:off x="1073" y="1792"/>
              <a:ext cx="17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1" name="Freeform 73"/>
            <p:cNvSpPr>
              <a:spLocks/>
            </p:cNvSpPr>
            <p:nvPr/>
          </p:nvSpPr>
          <p:spPr bwMode="auto">
            <a:xfrm>
              <a:off x="1090" y="1606"/>
              <a:ext cx="34" cy="119"/>
            </a:xfrm>
            <a:custGeom>
              <a:avLst/>
              <a:gdLst>
                <a:gd name="T0" fmla="*/ 0 w 34"/>
                <a:gd name="T1" fmla="*/ 119 h 119"/>
                <a:gd name="T2" fmla="*/ 17 w 34"/>
                <a:gd name="T3" fmla="*/ 0 h 119"/>
                <a:gd name="T4" fmla="*/ 34 w 34"/>
                <a:gd name="T5" fmla="*/ 0 h 119"/>
                <a:gd name="T6" fmla="*/ 17 w 34"/>
                <a:gd name="T7" fmla="*/ 119 h 119"/>
                <a:gd name="T8" fmla="*/ 0 w 34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19">
                  <a:moveTo>
                    <a:pt x="0" y="119"/>
                  </a:moveTo>
                  <a:lnTo>
                    <a:pt x="17" y="0"/>
                  </a:lnTo>
                  <a:lnTo>
                    <a:pt x="34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2" name="Freeform 74"/>
            <p:cNvSpPr>
              <a:spLocks/>
            </p:cNvSpPr>
            <p:nvPr/>
          </p:nvSpPr>
          <p:spPr bwMode="auto">
            <a:xfrm>
              <a:off x="1107" y="1419"/>
              <a:ext cx="22" cy="119"/>
            </a:xfrm>
            <a:custGeom>
              <a:avLst/>
              <a:gdLst>
                <a:gd name="T0" fmla="*/ 0 w 22"/>
                <a:gd name="T1" fmla="*/ 119 h 119"/>
                <a:gd name="T2" fmla="*/ 5 w 22"/>
                <a:gd name="T3" fmla="*/ 0 h 119"/>
                <a:gd name="T4" fmla="*/ 22 w 22"/>
                <a:gd name="T5" fmla="*/ 0 h 119"/>
                <a:gd name="T6" fmla="*/ 17 w 22"/>
                <a:gd name="T7" fmla="*/ 119 h 119"/>
                <a:gd name="T8" fmla="*/ 0 w 22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9">
                  <a:moveTo>
                    <a:pt x="0" y="119"/>
                  </a:moveTo>
                  <a:lnTo>
                    <a:pt x="5" y="0"/>
                  </a:lnTo>
                  <a:lnTo>
                    <a:pt x="22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3" name="Freeform 75"/>
            <p:cNvSpPr>
              <a:spLocks/>
            </p:cNvSpPr>
            <p:nvPr/>
          </p:nvSpPr>
          <p:spPr bwMode="auto">
            <a:xfrm>
              <a:off x="1112" y="1233"/>
              <a:ext cx="23" cy="118"/>
            </a:xfrm>
            <a:custGeom>
              <a:avLst/>
              <a:gdLst>
                <a:gd name="T0" fmla="*/ 0 w 23"/>
                <a:gd name="T1" fmla="*/ 118 h 118"/>
                <a:gd name="T2" fmla="*/ 6 w 23"/>
                <a:gd name="T3" fmla="*/ 0 h 118"/>
                <a:gd name="T4" fmla="*/ 23 w 23"/>
                <a:gd name="T5" fmla="*/ 0 h 118"/>
                <a:gd name="T6" fmla="*/ 17 w 23"/>
                <a:gd name="T7" fmla="*/ 118 h 118"/>
                <a:gd name="T8" fmla="*/ 0 w 2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8">
                  <a:moveTo>
                    <a:pt x="0" y="118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4" name="Freeform 76"/>
            <p:cNvSpPr>
              <a:spLocks/>
            </p:cNvSpPr>
            <p:nvPr/>
          </p:nvSpPr>
          <p:spPr bwMode="auto">
            <a:xfrm>
              <a:off x="1118" y="1046"/>
              <a:ext cx="23" cy="119"/>
            </a:xfrm>
            <a:custGeom>
              <a:avLst/>
              <a:gdLst>
                <a:gd name="T0" fmla="*/ 0 w 23"/>
                <a:gd name="T1" fmla="*/ 119 h 119"/>
                <a:gd name="T2" fmla="*/ 6 w 23"/>
                <a:gd name="T3" fmla="*/ 0 h 119"/>
                <a:gd name="T4" fmla="*/ 23 w 23"/>
                <a:gd name="T5" fmla="*/ 0 h 119"/>
                <a:gd name="T6" fmla="*/ 17 w 23"/>
                <a:gd name="T7" fmla="*/ 119 h 119"/>
                <a:gd name="T8" fmla="*/ 0 w 2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9">
                  <a:moveTo>
                    <a:pt x="0" y="119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5" name="Rectangle 77"/>
            <p:cNvSpPr>
              <a:spLocks noChangeArrowheads="1"/>
            </p:cNvSpPr>
            <p:nvPr/>
          </p:nvSpPr>
          <p:spPr bwMode="auto">
            <a:xfrm>
              <a:off x="1124" y="950"/>
              <a:ext cx="17" cy="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6" name="Freeform 78"/>
            <p:cNvSpPr>
              <a:spLocks/>
            </p:cNvSpPr>
            <p:nvPr/>
          </p:nvSpPr>
          <p:spPr bwMode="auto">
            <a:xfrm>
              <a:off x="1124" y="859"/>
              <a:ext cx="22" cy="91"/>
            </a:xfrm>
            <a:custGeom>
              <a:avLst/>
              <a:gdLst>
                <a:gd name="T0" fmla="*/ 0 w 22"/>
                <a:gd name="T1" fmla="*/ 91 h 91"/>
                <a:gd name="T2" fmla="*/ 5 w 22"/>
                <a:gd name="T3" fmla="*/ 0 h 91"/>
                <a:gd name="T4" fmla="*/ 22 w 22"/>
                <a:gd name="T5" fmla="*/ 0 h 91"/>
                <a:gd name="T6" fmla="*/ 17 w 22"/>
                <a:gd name="T7" fmla="*/ 91 h 91"/>
                <a:gd name="T8" fmla="*/ 0 w 22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1">
                  <a:moveTo>
                    <a:pt x="0" y="91"/>
                  </a:moveTo>
                  <a:lnTo>
                    <a:pt x="5" y="0"/>
                  </a:lnTo>
                  <a:lnTo>
                    <a:pt x="22" y="0"/>
                  </a:lnTo>
                  <a:lnTo>
                    <a:pt x="17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7" name="Freeform 79"/>
            <p:cNvSpPr>
              <a:spLocks/>
            </p:cNvSpPr>
            <p:nvPr/>
          </p:nvSpPr>
          <p:spPr bwMode="auto">
            <a:xfrm>
              <a:off x="1129" y="673"/>
              <a:ext cx="23" cy="119"/>
            </a:xfrm>
            <a:custGeom>
              <a:avLst/>
              <a:gdLst>
                <a:gd name="T0" fmla="*/ 0 w 23"/>
                <a:gd name="T1" fmla="*/ 119 h 119"/>
                <a:gd name="T2" fmla="*/ 6 w 23"/>
                <a:gd name="T3" fmla="*/ 0 h 119"/>
                <a:gd name="T4" fmla="*/ 23 w 23"/>
                <a:gd name="T5" fmla="*/ 0 h 119"/>
                <a:gd name="T6" fmla="*/ 17 w 23"/>
                <a:gd name="T7" fmla="*/ 119 h 119"/>
                <a:gd name="T8" fmla="*/ 0 w 2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9">
                  <a:moveTo>
                    <a:pt x="0" y="119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8" name="Freeform 80"/>
            <p:cNvSpPr>
              <a:spLocks/>
            </p:cNvSpPr>
            <p:nvPr/>
          </p:nvSpPr>
          <p:spPr bwMode="auto">
            <a:xfrm>
              <a:off x="1141" y="486"/>
              <a:ext cx="28" cy="119"/>
            </a:xfrm>
            <a:custGeom>
              <a:avLst/>
              <a:gdLst>
                <a:gd name="T0" fmla="*/ 0 w 28"/>
                <a:gd name="T1" fmla="*/ 119 h 119"/>
                <a:gd name="T2" fmla="*/ 11 w 28"/>
                <a:gd name="T3" fmla="*/ 0 h 119"/>
                <a:gd name="T4" fmla="*/ 28 w 28"/>
                <a:gd name="T5" fmla="*/ 0 h 119"/>
                <a:gd name="T6" fmla="*/ 17 w 28"/>
                <a:gd name="T7" fmla="*/ 119 h 119"/>
                <a:gd name="T8" fmla="*/ 0 w 28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0" y="119"/>
                  </a:moveTo>
                  <a:lnTo>
                    <a:pt x="11" y="0"/>
                  </a:lnTo>
                  <a:lnTo>
                    <a:pt x="28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09" name="Rectangle 81"/>
            <p:cNvSpPr>
              <a:spLocks noChangeArrowheads="1"/>
            </p:cNvSpPr>
            <p:nvPr/>
          </p:nvSpPr>
          <p:spPr bwMode="auto">
            <a:xfrm>
              <a:off x="1158" y="379"/>
              <a:ext cx="17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0" name="Freeform 82"/>
            <p:cNvSpPr>
              <a:spLocks/>
            </p:cNvSpPr>
            <p:nvPr/>
          </p:nvSpPr>
          <p:spPr bwMode="auto">
            <a:xfrm>
              <a:off x="1163" y="379"/>
              <a:ext cx="23" cy="79"/>
            </a:xfrm>
            <a:custGeom>
              <a:avLst/>
              <a:gdLst>
                <a:gd name="T0" fmla="*/ 17 w 23"/>
                <a:gd name="T1" fmla="*/ 0 h 79"/>
                <a:gd name="T2" fmla="*/ 23 w 23"/>
                <a:gd name="T3" fmla="*/ 79 h 79"/>
                <a:gd name="T4" fmla="*/ 6 w 23"/>
                <a:gd name="T5" fmla="*/ 79 h 79"/>
                <a:gd name="T6" fmla="*/ 0 w 23"/>
                <a:gd name="T7" fmla="*/ 0 h 79"/>
                <a:gd name="T8" fmla="*/ 17 w 2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9">
                  <a:moveTo>
                    <a:pt x="17" y="0"/>
                  </a:moveTo>
                  <a:lnTo>
                    <a:pt x="23" y="79"/>
                  </a:lnTo>
                  <a:lnTo>
                    <a:pt x="6" y="7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1" name="Freeform 83"/>
            <p:cNvSpPr>
              <a:spLocks/>
            </p:cNvSpPr>
            <p:nvPr/>
          </p:nvSpPr>
          <p:spPr bwMode="auto">
            <a:xfrm>
              <a:off x="1175" y="526"/>
              <a:ext cx="22" cy="102"/>
            </a:xfrm>
            <a:custGeom>
              <a:avLst/>
              <a:gdLst>
                <a:gd name="T0" fmla="*/ 17 w 22"/>
                <a:gd name="T1" fmla="*/ 0 h 102"/>
                <a:gd name="T2" fmla="*/ 22 w 22"/>
                <a:gd name="T3" fmla="*/ 102 h 102"/>
                <a:gd name="T4" fmla="*/ 5 w 22"/>
                <a:gd name="T5" fmla="*/ 102 h 102"/>
                <a:gd name="T6" fmla="*/ 0 w 22"/>
                <a:gd name="T7" fmla="*/ 0 h 102"/>
                <a:gd name="T8" fmla="*/ 17 w 22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02">
                  <a:moveTo>
                    <a:pt x="17" y="0"/>
                  </a:moveTo>
                  <a:lnTo>
                    <a:pt x="22" y="102"/>
                  </a:lnTo>
                  <a:lnTo>
                    <a:pt x="5" y="10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2" name="Rectangle 84"/>
            <p:cNvSpPr>
              <a:spLocks noChangeArrowheads="1"/>
            </p:cNvSpPr>
            <p:nvPr/>
          </p:nvSpPr>
          <p:spPr bwMode="auto">
            <a:xfrm>
              <a:off x="1180" y="628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3" name="Freeform 85"/>
            <p:cNvSpPr>
              <a:spLocks/>
            </p:cNvSpPr>
            <p:nvPr/>
          </p:nvSpPr>
          <p:spPr bwMode="auto">
            <a:xfrm>
              <a:off x="1186" y="712"/>
              <a:ext cx="28" cy="119"/>
            </a:xfrm>
            <a:custGeom>
              <a:avLst/>
              <a:gdLst>
                <a:gd name="T0" fmla="*/ 17 w 28"/>
                <a:gd name="T1" fmla="*/ 0 h 119"/>
                <a:gd name="T2" fmla="*/ 28 w 28"/>
                <a:gd name="T3" fmla="*/ 119 h 119"/>
                <a:gd name="T4" fmla="*/ 11 w 28"/>
                <a:gd name="T5" fmla="*/ 119 h 119"/>
                <a:gd name="T6" fmla="*/ 0 w 28"/>
                <a:gd name="T7" fmla="*/ 0 h 119"/>
                <a:gd name="T8" fmla="*/ 17 w 28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17" y="0"/>
                  </a:moveTo>
                  <a:lnTo>
                    <a:pt x="28" y="119"/>
                  </a:lnTo>
                  <a:lnTo>
                    <a:pt x="11" y="11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4" name="Freeform 86"/>
            <p:cNvSpPr>
              <a:spLocks/>
            </p:cNvSpPr>
            <p:nvPr/>
          </p:nvSpPr>
          <p:spPr bwMode="auto">
            <a:xfrm>
              <a:off x="1203" y="899"/>
              <a:ext cx="28" cy="79"/>
            </a:xfrm>
            <a:custGeom>
              <a:avLst/>
              <a:gdLst>
                <a:gd name="T0" fmla="*/ 17 w 28"/>
                <a:gd name="T1" fmla="*/ 0 h 79"/>
                <a:gd name="T2" fmla="*/ 28 w 28"/>
                <a:gd name="T3" fmla="*/ 79 h 79"/>
                <a:gd name="T4" fmla="*/ 11 w 28"/>
                <a:gd name="T5" fmla="*/ 79 h 79"/>
                <a:gd name="T6" fmla="*/ 0 w 28"/>
                <a:gd name="T7" fmla="*/ 0 h 79"/>
                <a:gd name="T8" fmla="*/ 17 w 2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9">
                  <a:moveTo>
                    <a:pt x="17" y="0"/>
                  </a:moveTo>
                  <a:lnTo>
                    <a:pt x="28" y="79"/>
                  </a:lnTo>
                  <a:lnTo>
                    <a:pt x="11" y="7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5" name="Freeform 87"/>
            <p:cNvSpPr>
              <a:spLocks/>
            </p:cNvSpPr>
            <p:nvPr/>
          </p:nvSpPr>
          <p:spPr bwMode="auto">
            <a:xfrm>
              <a:off x="1209" y="933"/>
              <a:ext cx="34" cy="45"/>
            </a:xfrm>
            <a:custGeom>
              <a:avLst/>
              <a:gdLst>
                <a:gd name="T0" fmla="*/ 0 w 34"/>
                <a:gd name="T1" fmla="*/ 40 h 45"/>
                <a:gd name="T2" fmla="*/ 17 w 34"/>
                <a:gd name="T3" fmla="*/ 0 h 45"/>
                <a:gd name="T4" fmla="*/ 34 w 34"/>
                <a:gd name="T5" fmla="*/ 6 h 45"/>
                <a:gd name="T6" fmla="*/ 17 w 34"/>
                <a:gd name="T7" fmla="*/ 45 h 45"/>
                <a:gd name="T8" fmla="*/ 0 w 34"/>
                <a:gd name="T9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5">
                  <a:moveTo>
                    <a:pt x="0" y="40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4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6" name="Rectangle 88"/>
            <p:cNvSpPr>
              <a:spLocks noChangeArrowheads="1"/>
            </p:cNvSpPr>
            <p:nvPr/>
          </p:nvSpPr>
          <p:spPr bwMode="auto">
            <a:xfrm>
              <a:off x="1243" y="865"/>
              <a:ext cx="17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7" name="Freeform 89"/>
            <p:cNvSpPr>
              <a:spLocks/>
            </p:cNvSpPr>
            <p:nvPr/>
          </p:nvSpPr>
          <p:spPr bwMode="auto">
            <a:xfrm>
              <a:off x="1248" y="837"/>
              <a:ext cx="29" cy="34"/>
            </a:xfrm>
            <a:custGeom>
              <a:avLst/>
              <a:gdLst>
                <a:gd name="T0" fmla="*/ 0 w 29"/>
                <a:gd name="T1" fmla="*/ 22 h 34"/>
                <a:gd name="T2" fmla="*/ 17 w 29"/>
                <a:gd name="T3" fmla="*/ 0 h 34"/>
                <a:gd name="T4" fmla="*/ 29 w 29"/>
                <a:gd name="T5" fmla="*/ 11 h 34"/>
                <a:gd name="T6" fmla="*/ 12 w 29"/>
                <a:gd name="T7" fmla="*/ 34 h 34"/>
                <a:gd name="T8" fmla="*/ 0 w 29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0" y="22"/>
                  </a:moveTo>
                  <a:lnTo>
                    <a:pt x="17" y="0"/>
                  </a:lnTo>
                  <a:lnTo>
                    <a:pt x="29" y="11"/>
                  </a:lnTo>
                  <a:lnTo>
                    <a:pt x="12" y="34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8" name="Freeform 90"/>
            <p:cNvSpPr>
              <a:spLocks/>
            </p:cNvSpPr>
            <p:nvPr/>
          </p:nvSpPr>
          <p:spPr bwMode="auto">
            <a:xfrm>
              <a:off x="1260" y="758"/>
              <a:ext cx="28" cy="85"/>
            </a:xfrm>
            <a:custGeom>
              <a:avLst/>
              <a:gdLst>
                <a:gd name="T0" fmla="*/ 0 w 28"/>
                <a:gd name="T1" fmla="*/ 85 h 85"/>
                <a:gd name="T2" fmla="*/ 11 w 28"/>
                <a:gd name="T3" fmla="*/ 0 h 85"/>
                <a:gd name="T4" fmla="*/ 28 w 28"/>
                <a:gd name="T5" fmla="*/ 0 h 85"/>
                <a:gd name="T6" fmla="*/ 17 w 28"/>
                <a:gd name="T7" fmla="*/ 85 h 85"/>
                <a:gd name="T8" fmla="*/ 0 w 28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5">
                  <a:moveTo>
                    <a:pt x="0" y="85"/>
                  </a:moveTo>
                  <a:lnTo>
                    <a:pt x="11" y="0"/>
                  </a:lnTo>
                  <a:lnTo>
                    <a:pt x="28" y="0"/>
                  </a:lnTo>
                  <a:lnTo>
                    <a:pt x="17" y="85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19" name="Freeform 91"/>
            <p:cNvSpPr>
              <a:spLocks/>
            </p:cNvSpPr>
            <p:nvPr/>
          </p:nvSpPr>
          <p:spPr bwMode="auto">
            <a:xfrm>
              <a:off x="1277" y="594"/>
              <a:ext cx="34" cy="96"/>
            </a:xfrm>
            <a:custGeom>
              <a:avLst/>
              <a:gdLst>
                <a:gd name="T0" fmla="*/ 0 w 34"/>
                <a:gd name="T1" fmla="*/ 90 h 96"/>
                <a:gd name="T2" fmla="*/ 17 w 34"/>
                <a:gd name="T3" fmla="*/ 0 h 96"/>
                <a:gd name="T4" fmla="*/ 34 w 34"/>
                <a:gd name="T5" fmla="*/ 5 h 96"/>
                <a:gd name="T6" fmla="*/ 17 w 34"/>
                <a:gd name="T7" fmla="*/ 96 h 96"/>
                <a:gd name="T8" fmla="*/ 0 w 34"/>
                <a:gd name="T9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6">
                  <a:moveTo>
                    <a:pt x="0" y="90"/>
                  </a:moveTo>
                  <a:lnTo>
                    <a:pt x="17" y="0"/>
                  </a:lnTo>
                  <a:lnTo>
                    <a:pt x="34" y="5"/>
                  </a:lnTo>
                  <a:lnTo>
                    <a:pt x="17" y="96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0" name="Freeform 92"/>
            <p:cNvSpPr>
              <a:spLocks/>
            </p:cNvSpPr>
            <p:nvPr/>
          </p:nvSpPr>
          <p:spPr bwMode="auto">
            <a:xfrm>
              <a:off x="1294" y="565"/>
              <a:ext cx="28" cy="34"/>
            </a:xfrm>
            <a:custGeom>
              <a:avLst/>
              <a:gdLst>
                <a:gd name="T0" fmla="*/ 0 w 28"/>
                <a:gd name="T1" fmla="*/ 29 h 34"/>
                <a:gd name="T2" fmla="*/ 11 w 28"/>
                <a:gd name="T3" fmla="*/ 0 h 34"/>
                <a:gd name="T4" fmla="*/ 28 w 28"/>
                <a:gd name="T5" fmla="*/ 6 h 34"/>
                <a:gd name="T6" fmla="*/ 17 w 28"/>
                <a:gd name="T7" fmla="*/ 34 h 34"/>
                <a:gd name="T8" fmla="*/ 0 w 28"/>
                <a:gd name="T9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0" y="29"/>
                  </a:moveTo>
                  <a:lnTo>
                    <a:pt x="11" y="0"/>
                  </a:lnTo>
                  <a:lnTo>
                    <a:pt x="28" y="6"/>
                  </a:lnTo>
                  <a:lnTo>
                    <a:pt x="17" y="3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1" name="Freeform 93"/>
            <p:cNvSpPr>
              <a:spLocks/>
            </p:cNvSpPr>
            <p:nvPr/>
          </p:nvSpPr>
          <p:spPr bwMode="auto">
            <a:xfrm>
              <a:off x="1328" y="588"/>
              <a:ext cx="22" cy="23"/>
            </a:xfrm>
            <a:custGeom>
              <a:avLst/>
              <a:gdLst>
                <a:gd name="T0" fmla="*/ 16 w 22"/>
                <a:gd name="T1" fmla="*/ 0 h 23"/>
                <a:gd name="T2" fmla="*/ 22 w 22"/>
                <a:gd name="T3" fmla="*/ 17 h 23"/>
                <a:gd name="T4" fmla="*/ 5 w 22"/>
                <a:gd name="T5" fmla="*/ 23 h 23"/>
                <a:gd name="T6" fmla="*/ 0 w 22"/>
                <a:gd name="T7" fmla="*/ 6 h 23"/>
                <a:gd name="T8" fmla="*/ 16 w 2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6" y="0"/>
                  </a:moveTo>
                  <a:lnTo>
                    <a:pt x="22" y="17"/>
                  </a:lnTo>
                  <a:lnTo>
                    <a:pt x="5" y="23"/>
                  </a:lnTo>
                  <a:lnTo>
                    <a:pt x="0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2" name="Freeform 94"/>
            <p:cNvSpPr>
              <a:spLocks/>
            </p:cNvSpPr>
            <p:nvPr/>
          </p:nvSpPr>
          <p:spPr bwMode="auto">
            <a:xfrm>
              <a:off x="1333" y="611"/>
              <a:ext cx="28" cy="101"/>
            </a:xfrm>
            <a:custGeom>
              <a:avLst/>
              <a:gdLst>
                <a:gd name="T0" fmla="*/ 17 w 28"/>
                <a:gd name="T1" fmla="*/ 0 h 101"/>
                <a:gd name="T2" fmla="*/ 28 w 28"/>
                <a:gd name="T3" fmla="*/ 101 h 101"/>
                <a:gd name="T4" fmla="*/ 11 w 28"/>
                <a:gd name="T5" fmla="*/ 101 h 101"/>
                <a:gd name="T6" fmla="*/ 0 w 28"/>
                <a:gd name="T7" fmla="*/ 0 h 101"/>
                <a:gd name="T8" fmla="*/ 17 w 28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1">
                  <a:moveTo>
                    <a:pt x="17" y="0"/>
                  </a:moveTo>
                  <a:lnTo>
                    <a:pt x="28" y="101"/>
                  </a:lnTo>
                  <a:lnTo>
                    <a:pt x="11" y="101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3" name="Freeform 95"/>
            <p:cNvSpPr>
              <a:spLocks/>
            </p:cNvSpPr>
            <p:nvPr/>
          </p:nvSpPr>
          <p:spPr bwMode="auto">
            <a:xfrm>
              <a:off x="1344" y="729"/>
              <a:ext cx="34" cy="40"/>
            </a:xfrm>
            <a:custGeom>
              <a:avLst/>
              <a:gdLst>
                <a:gd name="T0" fmla="*/ 0 w 34"/>
                <a:gd name="T1" fmla="*/ 34 h 40"/>
                <a:gd name="T2" fmla="*/ 17 w 34"/>
                <a:gd name="T3" fmla="*/ 0 h 40"/>
                <a:gd name="T4" fmla="*/ 34 w 34"/>
                <a:gd name="T5" fmla="*/ 6 h 40"/>
                <a:gd name="T6" fmla="*/ 17 w 34"/>
                <a:gd name="T7" fmla="*/ 40 h 40"/>
                <a:gd name="T8" fmla="*/ 0 w 34"/>
                <a:gd name="T9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0" y="34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4" name="Freeform 96"/>
            <p:cNvSpPr>
              <a:spLocks/>
            </p:cNvSpPr>
            <p:nvPr/>
          </p:nvSpPr>
          <p:spPr bwMode="auto">
            <a:xfrm>
              <a:off x="1367" y="735"/>
              <a:ext cx="28" cy="85"/>
            </a:xfrm>
            <a:custGeom>
              <a:avLst/>
              <a:gdLst>
                <a:gd name="T0" fmla="*/ 17 w 28"/>
                <a:gd name="T1" fmla="*/ 0 h 85"/>
                <a:gd name="T2" fmla="*/ 28 w 28"/>
                <a:gd name="T3" fmla="*/ 85 h 85"/>
                <a:gd name="T4" fmla="*/ 11 w 28"/>
                <a:gd name="T5" fmla="*/ 85 h 85"/>
                <a:gd name="T6" fmla="*/ 0 w 28"/>
                <a:gd name="T7" fmla="*/ 0 h 85"/>
                <a:gd name="T8" fmla="*/ 17 w 28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5">
                  <a:moveTo>
                    <a:pt x="17" y="0"/>
                  </a:moveTo>
                  <a:lnTo>
                    <a:pt x="28" y="85"/>
                  </a:lnTo>
                  <a:lnTo>
                    <a:pt x="11" y="85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5" name="Freeform 97"/>
            <p:cNvSpPr>
              <a:spLocks/>
            </p:cNvSpPr>
            <p:nvPr/>
          </p:nvSpPr>
          <p:spPr bwMode="auto">
            <a:xfrm>
              <a:off x="1384" y="888"/>
              <a:ext cx="28" cy="119"/>
            </a:xfrm>
            <a:custGeom>
              <a:avLst/>
              <a:gdLst>
                <a:gd name="T0" fmla="*/ 17 w 28"/>
                <a:gd name="T1" fmla="*/ 0 h 119"/>
                <a:gd name="T2" fmla="*/ 28 w 28"/>
                <a:gd name="T3" fmla="*/ 119 h 119"/>
                <a:gd name="T4" fmla="*/ 11 w 28"/>
                <a:gd name="T5" fmla="*/ 119 h 119"/>
                <a:gd name="T6" fmla="*/ 0 w 28"/>
                <a:gd name="T7" fmla="*/ 0 h 119"/>
                <a:gd name="T8" fmla="*/ 17 w 28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17" y="0"/>
                  </a:moveTo>
                  <a:lnTo>
                    <a:pt x="28" y="119"/>
                  </a:lnTo>
                  <a:lnTo>
                    <a:pt x="11" y="11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6" name="Rectangle 98"/>
            <p:cNvSpPr>
              <a:spLocks noChangeArrowheads="1"/>
            </p:cNvSpPr>
            <p:nvPr/>
          </p:nvSpPr>
          <p:spPr bwMode="auto">
            <a:xfrm>
              <a:off x="1401" y="1074"/>
              <a:ext cx="17" cy="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7" name="Freeform 99"/>
            <p:cNvSpPr>
              <a:spLocks/>
            </p:cNvSpPr>
            <p:nvPr/>
          </p:nvSpPr>
          <p:spPr bwMode="auto">
            <a:xfrm>
              <a:off x="1401" y="1080"/>
              <a:ext cx="28" cy="113"/>
            </a:xfrm>
            <a:custGeom>
              <a:avLst/>
              <a:gdLst>
                <a:gd name="T0" fmla="*/ 17 w 28"/>
                <a:gd name="T1" fmla="*/ 0 h 113"/>
                <a:gd name="T2" fmla="*/ 28 w 28"/>
                <a:gd name="T3" fmla="*/ 113 h 113"/>
                <a:gd name="T4" fmla="*/ 11 w 28"/>
                <a:gd name="T5" fmla="*/ 113 h 113"/>
                <a:gd name="T6" fmla="*/ 0 w 28"/>
                <a:gd name="T7" fmla="*/ 0 h 113"/>
                <a:gd name="T8" fmla="*/ 17 w 28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3">
                  <a:moveTo>
                    <a:pt x="17" y="0"/>
                  </a:moveTo>
                  <a:lnTo>
                    <a:pt x="28" y="113"/>
                  </a:lnTo>
                  <a:lnTo>
                    <a:pt x="11" y="11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8" name="Freeform 100"/>
            <p:cNvSpPr>
              <a:spLocks/>
            </p:cNvSpPr>
            <p:nvPr/>
          </p:nvSpPr>
          <p:spPr bwMode="auto">
            <a:xfrm>
              <a:off x="1418" y="1261"/>
              <a:ext cx="28" cy="119"/>
            </a:xfrm>
            <a:custGeom>
              <a:avLst/>
              <a:gdLst>
                <a:gd name="T0" fmla="*/ 17 w 28"/>
                <a:gd name="T1" fmla="*/ 0 h 119"/>
                <a:gd name="T2" fmla="*/ 28 w 28"/>
                <a:gd name="T3" fmla="*/ 119 h 119"/>
                <a:gd name="T4" fmla="*/ 11 w 28"/>
                <a:gd name="T5" fmla="*/ 119 h 119"/>
                <a:gd name="T6" fmla="*/ 0 w 28"/>
                <a:gd name="T7" fmla="*/ 0 h 119"/>
                <a:gd name="T8" fmla="*/ 17 w 28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17" y="0"/>
                  </a:moveTo>
                  <a:lnTo>
                    <a:pt x="28" y="119"/>
                  </a:lnTo>
                  <a:lnTo>
                    <a:pt x="11" y="11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29" name="Freeform 101"/>
            <p:cNvSpPr>
              <a:spLocks/>
            </p:cNvSpPr>
            <p:nvPr/>
          </p:nvSpPr>
          <p:spPr bwMode="auto">
            <a:xfrm>
              <a:off x="1441" y="1448"/>
              <a:ext cx="28" cy="113"/>
            </a:xfrm>
            <a:custGeom>
              <a:avLst/>
              <a:gdLst>
                <a:gd name="T0" fmla="*/ 17 w 28"/>
                <a:gd name="T1" fmla="*/ 0 h 113"/>
                <a:gd name="T2" fmla="*/ 28 w 28"/>
                <a:gd name="T3" fmla="*/ 113 h 113"/>
                <a:gd name="T4" fmla="*/ 11 w 28"/>
                <a:gd name="T5" fmla="*/ 113 h 113"/>
                <a:gd name="T6" fmla="*/ 0 w 28"/>
                <a:gd name="T7" fmla="*/ 0 h 113"/>
                <a:gd name="T8" fmla="*/ 17 w 28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3">
                  <a:moveTo>
                    <a:pt x="17" y="0"/>
                  </a:moveTo>
                  <a:lnTo>
                    <a:pt x="28" y="113"/>
                  </a:lnTo>
                  <a:lnTo>
                    <a:pt x="11" y="11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0" name="Rectangle 102"/>
            <p:cNvSpPr>
              <a:spLocks noChangeArrowheads="1"/>
            </p:cNvSpPr>
            <p:nvPr/>
          </p:nvSpPr>
          <p:spPr bwMode="auto">
            <a:xfrm>
              <a:off x="1452" y="1561"/>
              <a:ext cx="17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1" name="Freeform 103"/>
            <p:cNvSpPr>
              <a:spLocks/>
            </p:cNvSpPr>
            <p:nvPr/>
          </p:nvSpPr>
          <p:spPr bwMode="auto">
            <a:xfrm>
              <a:off x="1463" y="1634"/>
              <a:ext cx="23" cy="40"/>
            </a:xfrm>
            <a:custGeom>
              <a:avLst/>
              <a:gdLst>
                <a:gd name="T0" fmla="*/ 17 w 23"/>
                <a:gd name="T1" fmla="*/ 0 h 40"/>
                <a:gd name="T2" fmla="*/ 23 w 23"/>
                <a:gd name="T3" fmla="*/ 40 h 40"/>
                <a:gd name="T4" fmla="*/ 6 w 23"/>
                <a:gd name="T5" fmla="*/ 40 h 40"/>
                <a:gd name="T6" fmla="*/ 0 w 23"/>
                <a:gd name="T7" fmla="*/ 0 h 40"/>
                <a:gd name="T8" fmla="*/ 17 w 23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0">
                  <a:moveTo>
                    <a:pt x="17" y="0"/>
                  </a:moveTo>
                  <a:lnTo>
                    <a:pt x="23" y="40"/>
                  </a:lnTo>
                  <a:lnTo>
                    <a:pt x="6" y="40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2" name="Freeform 104"/>
            <p:cNvSpPr>
              <a:spLocks/>
            </p:cNvSpPr>
            <p:nvPr/>
          </p:nvSpPr>
          <p:spPr bwMode="auto">
            <a:xfrm>
              <a:off x="1469" y="1668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7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3" name="Freeform 105"/>
            <p:cNvSpPr>
              <a:spLocks/>
            </p:cNvSpPr>
            <p:nvPr/>
          </p:nvSpPr>
          <p:spPr bwMode="auto">
            <a:xfrm>
              <a:off x="1480" y="1657"/>
              <a:ext cx="34" cy="39"/>
            </a:xfrm>
            <a:custGeom>
              <a:avLst/>
              <a:gdLst>
                <a:gd name="T0" fmla="*/ 0 w 34"/>
                <a:gd name="T1" fmla="*/ 28 h 39"/>
                <a:gd name="T2" fmla="*/ 17 w 34"/>
                <a:gd name="T3" fmla="*/ 0 h 39"/>
                <a:gd name="T4" fmla="*/ 34 w 34"/>
                <a:gd name="T5" fmla="*/ 11 h 39"/>
                <a:gd name="T6" fmla="*/ 17 w 34"/>
                <a:gd name="T7" fmla="*/ 39 h 39"/>
                <a:gd name="T8" fmla="*/ 0 w 34"/>
                <a:gd name="T9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0" y="28"/>
                  </a:moveTo>
                  <a:lnTo>
                    <a:pt x="17" y="0"/>
                  </a:lnTo>
                  <a:lnTo>
                    <a:pt x="34" y="11"/>
                  </a:lnTo>
                  <a:lnTo>
                    <a:pt x="17" y="39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4" name="Freeform 106"/>
            <p:cNvSpPr>
              <a:spLocks/>
            </p:cNvSpPr>
            <p:nvPr/>
          </p:nvSpPr>
          <p:spPr bwMode="auto">
            <a:xfrm>
              <a:off x="1497" y="1629"/>
              <a:ext cx="23" cy="33"/>
            </a:xfrm>
            <a:custGeom>
              <a:avLst/>
              <a:gdLst>
                <a:gd name="T0" fmla="*/ 0 w 23"/>
                <a:gd name="T1" fmla="*/ 28 h 33"/>
                <a:gd name="T2" fmla="*/ 6 w 23"/>
                <a:gd name="T3" fmla="*/ 0 h 33"/>
                <a:gd name="T4" fmla="*/ 23 w 23"/>
                <a:gd name="T5" fmla="*/ 5 h 33"/>
                <a:gd name="T6" fmla="*/ 17 w 23"/>
                <a:gd name="T7" fmla="*/ 33 h 33"/>
                <a:gd name="T8" fmla="*/ 0 w 23"/>
                <a:gd name="T9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3">
                  <a:moveTo>
                    <a:pt x="0" y="28"/>
                  </a:moveTo>
                  <a:lnTo>
                    <a:pt x="6" y="0"/>
                  </a:lnTo>
                  <a:lnTo>
                    <a:pt x="23" y="5"/>
                  </a:lnTo>
                  <a:lnTo>
                    <a:pt x="17" y="33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5" name="Rectangle 107"/>
            <p:cNvSpPr>
              <a:spLocks noChangeArrowheads="1"/>
            </p:cNvSpPr>
            <p:nvPr/>
          </p:nvSpPr>
          <p:spPr bwMode="auto">
            <a:xfrm>
              <a:off x="1514" y="1561"/>
              <a:ext cx="17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6" name="Freeform 108"/>
            <p:cNvSpPr>
              <a:spLocks/>
            </p:cNvSpPr>
            <p:nvPr/>
          </p:nvSpPr>
          <p:spPr bwMode="auto">
            <a:xfrm>
              <a:off x="1514" y="1510"/>
              <a:ext cx="34" cy="51"/>
            </a:xfrm>
            <a:custGeom>
              <a:avLst/>
              <a:gdLst>
                <a:gd name="T0" fmla="*/ 0 w 34"/>
                <a:gd name="T1" fmla="*/ 45 h 51"/>
                <a:gd name="T2" fmla="*/ 17 w 34"/>
                <a:gd name="T3" fmla="*/ 0 h 51"/>
                <a:gd name="T4" fmla="*/ 34 w 34"/>
                <a:gd name="T5" fmla="*/ 5 h 51"/>
                <a:gd name="T6" fmla="*/ 17 w 34"/>
                <a:gd name="T7" fmla="*/ 51 h 51"/>
                <a:gd name="T8" fmla="*/ 0 w 34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1">
                  <a:moveTo>
                    <a:pt x="0" y="45"/>
                  </a:moveTo>
                  <a:lnTo>
                    <a:pt x="17" y="0"/>
                  </a:lnTo>
                  <a:lnTo>
                    <a:pt x="34" y="5"/>
                  </a:lnTo>
                  <a:lnTo>
                    <a:pt x="17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7" name="Freeform 109"/>
            <p:cNvSpPr>
              <a:spLocks/>
            </p:cNvSpPr>
            <p:nvPr/>
          </p:nvSpPr>
          <p:spPr bwMode="auto">
            <a:xfrm>
              <a:off x="1531" y="1481"/>
              <a:ext cx="34" cy="40"/>
            </a:xfrm>
            <a:custGeom>
              <a:avLst/>
              <a:gdLst>
                <a:gd name="T0" fmla="*/ 0 w 34"/>
                <a:gd name="T1" fmla="*/ 29 h 40"/>
                <a:gd name="T2" fmla="*/ 17 w 34"/>
                <a:gd name="T3" fmla="*/ 0 h 40"/>
                <a:gd name="T4" fmla="*/ 34 w 34"/>
                <a:gd name="T5" fmla="*/ 12 h 40"/>
                <a:gd name="T6" fmla="*/ 17 w 34"/>
                <a:gd name="T7" fmla="*/ 40 h 40"/>
                <a:gd name="T8" fmla="*/ 0 w 34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0" y="29"/>
                  </a:moveTo>
                  <a:lnTo>
                    <a:pt x="17" y="0"/>
                  </a:lnTo>
                  <a:lnTo>
                    <a:pt x="34" y="12"/>
                  </a:lnTo>
                  <a:lnTo>
                    <a:pt x="17" y="4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8" name="Freeform 110"/>
            <p:cNvSpPr>
              <a:spLocks/>
            </p:cNvSpPr>
            <p:nvPr/>
          </p:nvSpPr>
          <p:spPr bwMode="auto">
            <a:xfrm>
              <a:off x="1548" y="1442"/>
              <a:ext cx="29" cy="45"/>
            </a:xfrm>
            <a:custGeom>
              <a:avLst/>
              <a:gdLst>
                <a:gd name="T0" fmla="*/ 0 w 29"/>
                <a:gd name="T1" fmla="*/ 39 h 45"/>
                <a:gd name="T2" fmla="*/ 12 w 29"/>
                <a:gd name="T3" fmla="*/ 0 h 45"/>
                <a:gd name="T4" fmla="*/ 29 w 29"/>
                <a:gd name="T5" fmla="*/ 6 h 45"/>
                <a:gd name="T6" fmla="*/ 17 w 29"/>
                <a:gd name="T7" fmla="*/ 45 h 45"/>
                <a:gd name="T8" fmla="*/ 0 w 29"/>
                <a:gd name="T9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5">
                  <a:moveTo>
                    <a:pt x="0" y="39"/>
                  </a:moveTo>
                  <a:lnTo>
                    <a:pt x="12" y="0"/>
                  </a:lnTo>
                  <a:lnTo>
                    <a:pt x="29" y="6"/>
                  </a:lnTo>
                  <a:lnTo>
                    <a:pt x="17" y="4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39" name="Freeform 111"/>
            <p:cNvSpPr>
              <a:spLocks/>
            </p:cNvSpPr>
            <p:nvPr/>
          </p:nvSpPr>
          <p:spPr bwMode="auto">
            <a:xfrm>
              <a:off x="1571" y="1323"/>
              <a:ext cx="28" cy="57"/>
            </a:xfrm>
            <a:custGeom>
              <a:avLst/>
              <a:gdLst>
                <a:gd name="T0" fmla="*/ 0 w 28"/>
                <a:gd name="T1" fmla="*/ 51 h 57"/>
                <a:gd name="T2" fmla="*/ 11 w 28"/>
                <a:gd name="T3" fmla="*/ 0 h 57"/>
                <a:gd name="T4" fmla="*/ 28 w 28"/>
                <a:gd name="T5" fmla="*/ 6 h 57"/>
                <a:gd name="T6" fmla="*/ 17 w 28"/>
                <a:gd name="T7" fmla="*/ 57 h 57"/>
                <a:gd name="T8" fmla="*/ 0 w 28"/>
                <a:gd name="T9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7">
                  <a:moveTo>
                    <a:pt x="0" y="51"/>
                  </a:moveTo>
                  <a:lnTo>
                    <a:pt x="11" y="0"/>
                  </a:lnTo>
                  <a:lnTo>
                    <a:pt x="28" y="6"/>
                  </a:lnTo>
                  <a:lnTo>
                    <a:pt x="17" y="57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0" name="Freeform 112"/>
            <p:cNvSpPr>
              <a:spLocks/>
            </p:cNvSpPr>
            <p:nvPr/>
          </p:nvSpPr>
          <p:spPr bwMode="auto">
            <a:xfrm>
              <a:off x="1582" y="1261"/>
              <a:ext cx="29" cy="68"/>
            </a:xfrm>
            <a:custGeom>
              <a:avLst/>
              <a:gdLst>
                <a:gd name="T0" fmla="*/ 0 w 29"/>
                <a:gd name="T1" fmla="*/ 68 h 68"/>
                <a:gd name="T2" fmla="*/ 12 w 29"/>
                <a:gd name="T3" fmla="*/ 0 h 68"/>
                <a:gd name="T4" fmla="*/ 29 w 29"/>
                <a:gd name="T5" fmla="*/ 0 h 68"/>
                <a:gd name="T6" fmla="*/ 17 w 29"/>
                <a:gd name="T7" fmla="*/ 68 h 68"/>
                <a:gd name="T8" fmla="*/ 0 w 29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8">
                  <a:moveTo>
                    <a:pt x="0" y="68"/>
                  </a:moveTo>
                  <a:lnTo>
                    <a:pt x="12" y="0"/>
                  </a:lnTo>
                  <a:lnTo>
                    <a:pt x="29" y="0"/>
                  </a:lnTo>
                  <a:lnTo>
                    <a:pt x="17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1" name="Freeform 113"/>
            <p:cNvSpPr>
              <a:spLocks/>
            </p:cNvSpPr>
            <p:nvPr/>
          </p:nvSpPr>
          <p:spPr bwMode="auto">
            <a:xfrm>
              <a:off x="1599" y="1074"/>
              <a:ext cx="29" cy="119"/>
            </a:xfrm>
            <a:custGeom>
              <a:avLst/>
              <a:gdLst>
                <a:gd name="T0" fmla="*/ 0 w 29"/>
                <a:gd name="T1" fmla="*/ 119 h 119"/>
                <a:gd name="T2" fmla="*/ 12 w 29"/>
                <a:gd name="T3" fmla="*/ 0 h 119"/>
                <a:gd name="T4" fmla="*/ 29 w 29"/>
                <a:gd name="T5" fmla="*/ 0 h 119"/>
                <a:gd name="T6" fmla="*/ 17 w 29"/>
                <a:gd name="T7" fmla="*/ 119 h 119"/>
                <a:gd name="T8" fmla="*/ 0 w 2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9">
                  <a:moveTo>
                    <a:pt x="0" y="119"/>
                  </a:moveTo>
                  <a:lnTo>
                    <a:pt x="12" y="0"/>
                  </a:lnTo>
                  <a:lnTo>
                    <a:pt x="29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2" name="Freeform 114"/>
            <p:cNvSpPr>
              <a:spLocks/>
            </p:cNvSpPr>
            <p:nvPr/>
          </p:nvSpPr>
          <p:spPr bwMode="auto">
            <a:xfrm>
              <a:off x="1622" y="922"/>
              <a:ext cx="28" cy="85"/>
            </a:xfrm>
            <a:custGeom>
              <a:avLst/>
              <a:gdLst>
                <a:gd name="T0" fmla="*/ 0 w 28"/>
                <a:gd name="T1" fmla="*/ 85 h 85"/>
                <a:gd name="T2" fmla="*/ 11 w 28"/>
                <a:gd name="T3" fmla="*/ 0 h 85"/>
                <a:gd name="T4" fmla="*/ 28 w 28"/>
                <a:gd name="T5" fmla="*/ 0 h 85"/>
                <a:gd name="T6" fmla="*/ 17 w 28"/>
                <a:gd name="T7" fmla="*/ 85 h 85"/>
                <a:gd name="T8" fmla="*/ 0 w 28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5">
                  <a:moveTo>
                    <a:pt x="0" y="85"/>
                  </a:moveTo>
                  <a:lnTo>
                    <a:pt x="11" y="0"/>
                  </a:lnTo>
                  <a:lnTo>
                    <a:pt x="28" y="0"/>
                  </a:lnTo>
                  <a:lnTo>
                    <a:pt x="17" y="85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3" name="Freeform 115"/>
            <p:cNvSpPr>
              <a:spLocks/>
            </p:cNvSpPr>
            <p:nvPr/>
          </p:nvSpPr>
          <p:spPr bwMode="auto">
            <a:xfrm>
              <a:off x="1633" y="888"/>
              <a:ext cx="23" cy="34"/>
            </a:xfrm>
            <a:custGeom>
              <a:avLst/>
              <a:gdLst>
                <a:gd name="T0" fmla="*/ 0 w 23"/>
                <a:gd name="T1" fmla="*/ 34 h 34"/>
                <a:gd name="T2" fmla="*/ 6 w 23"/>
                <a:gd name="T3" fmla="*/ 0 h 34"/>
                <a:gd name="T4" fmla="*/ 23 w 23"/>
                <a:gd name="T5" fmla="*/ 0 h 34"/>
                <a:gd name="T6" fmla="*/ 17 w 23"/>
                <a:gd name="T7" fmla="*/ 34 h 34"/>
                <a:gd name="T8" fmla="*/ 0 w 2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">
                  <a:moveTo>
                    <a:pt x="0" y="34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4" name="Freeform 116"/>
            <p:cNvSpPr>
              <a:spLocks/>
            </p:cNvSpPr>
            <p:nvPr/>
          </p:nvSpPr>
          <p:spPr bwMode="auto">
            <a:xfrm>
              <a:off x="1650" y="701"/>
              <a:ext cx="28" cy="119"/>
            </a:xfrm>
            <a:custGeom>
              <a:avLst/>
              <a:gdLst>
                <a:gd name="T0" fmla="*/ 0 w 28"/>
                <a:gd name="T1" fmla="*/ 119 h 119"/>
                <a:gd name="T2" fmla="*/ 11 w 28"/>
                <a:gd name="T3" fmla="*/ 0 h 119"/>
                <a:gd name="T4" fmla="*/ 28 w 28"/>
                <a:gd name="T5" fmla="*/ 0 h 119"/>
                <a:gd name="T6" fmla="*/ 17 w 28"/>
                <a:gd name="T7" fmla="*/ 119 h 119"/>
                <a:gd name="T8" fmla="*/ 0 w 28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0" y="119"/>
                  </a:moveTo>
                  <a:lnTo>
                    <a:pt x="11" y="0"/>
                  </a:lnTo>
                  <a:lnTo>
                    <a:pt x="28" y="0"/>
                  </a:lnTo>
                  <a:lnTo>
                    <a:pt x="17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5" name="Rectangle 117"/>
            <p:cNvSpPr>
              <a:spLocks noChangeArrowheads="1"/>
            </p:cNvSpPr>
            <p:nvPr/>
          </p:nvSpPr>
          <p:spPr bwMode="auto">
            <a:xfrm>
              <a:off x="1667" y="616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6" name="Freeform 118"/>
            <p:cNvSpPr>
              <a:spLocks/>
            </p:cNvSpPr>
            <p:nvPr/>
          </p:nvSpPr>
          <p:spPr bwMode="auto">
            <a:xfrm>
              <a:off x="1667" y="515"/>
              <a:ext cx="23" cy="101"/>
            </a:xfrm>
            <a:custGeom>
              <a:avLst/>
              <a:gdLst>
                <a:gd name="T0" fmla="*/ 0 w 23"/>
                <a:gd name="T1" fmla="*/ 101 h 101"/>
                <a:gd name="T2" fmla="*/ 6 w 23"/>
                <a:gd name="T3" fmla="*/ 0 h 101"/>
                <a:gd name="T4" fmla="*/ 23 w 23"/>
                <a:gd name="T5" fmla="*/ 0 h 101"/>
                <a:gd name="T6" fmla="*/ 17 w 23"/>
                <a:gd name="T7" fmla="*/ 101 h 101"/>
                <a:gd name="T8" fmla="*/ 0 w 23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1">
                  <a:moveTo>
                    <a:pt x="0" y="101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7" name="Freeform 119"/>
            <p:cNvSpPr>
              <a:spLocks/>
            </p:cNvSpPr>
            <p:nvPr/>
          </p:nvSpPr>
          <p:spPr bwMode="auto">
            <a:xfrm>
              <a:off x="1678" y="385"/>
              <a:ext cx="23" cy="62"/>
            </a:xfrm>
            <a:custGeom>
              <a:avLst/>
              <a:gdLst>
                <a:gd name="T0" fmla="*/ 0 w 23"/>
                <a:gd name="T1" fmla="*/ 62 h 62"/>
                <a:gd name="T2" fmla="*/ 6 w 23"/>
                <a:gd name="T3" fmla="*/ 0 h 62"/>
                <a:gd name="T4" fmla="*/ 23 w 23"/>
                <a:gd name="T5" fmla="*/ 0 h 62"/>
                <a:gd name="T6" fmla="*/ 17 w 23"/>
                <a:gd name="T7" fmla="*/ 62 h 62"/>
                <a:gd name="T8" fmla="*/ 0 w 23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2">
                  <a:moveTo>
                    <a:pt x="0" y="62"/>
                  </a:moveTo>
                  <a:lnTo>
                    <a:pt x="6" y="0"/>
                  </a:lnTo>
                  <a:lnTo>
                    <a:pt x="23" y="0"/>
                  </a:lnTo>
                  <a:lnTo>
                    <a:pt x="17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8" name="Freeform 120"/>
            <p:cNvSpPr>
              <a:spLocks/>
            </p:cNvSpPr>
            <p:nvPr/>
          </p:nvSpPr>
          <p:spPr bwMode="auto">
            <a:xfrm>
              <a:off x="1684" y="322"/>
              <a:ext cx="34" cy="63"/>
            </a:xfrm>
            <a:custGeom>
              <a:avLst/>
              <a:gdLst>
                <a:gd name="T0" fmla="*/ 0 w 34"/>
                <a:gd name="T1" fmla="*/ 57 h 63"/>
                <a:gd name="T2" fmla="*/ 17 w 34"/>
                <a:gd name="T3" fmla="*/ 0 h 63"/>
                <a:gd name="T4" fmla="*/ 34 w 34"/>
                <a:gd name="T5" fmla="*/ 6 h 63"/>
                <a:gd name="T6" fmla="*/ 17 w 34"/>
                <a:gd name="T7" fmla="*/ 63 h 63"/>
                <a:gd name="T8" fmla="*/ 0 w 34"/>
                <a:gd name="T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3">
                  <a:moveTo>
                    <a:pt x="0" y="57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63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49" name="Freeform 121"/>
            <p:cNvSpPr>
              <a:spLocks/>
            </p:cNvSpPr>
            <p:nvPr/>
          </p:nvSpPr>
          <p:spPr bwMode="auto">
            <a:xfrm>
              <a:off x="1712" y="237"/>
              <a:ext cx="23" cy="23"/>
            </a:xfrm>
            <a:custGeom>
              <a:avLst/>
              <a:gdLst>
                <a:gd name="T0" fmla="*/ 0 w 23"/>
                <a:gd name="T1" fmla="*/ 17 h 23"/>
                <a:gd name="T2" fmla="*/ 6 w 23"/>
                <a:gd name="T3" fmla="*/ 0 h 23"/>
                <a:gd name="T4" fmla="*/ 23 w 23"/>
                <a:gd name="T5" fmla="*/ 6 h 23"/>
                <a:gd name="T6" fmla="*/ 17 w 23"/>
                <a:gd name="T7" fmla="*/ 23 h 23"/>
                <a:gd name="T8" fmla="*/ 0 w 23"/>
                <a:gd name="T9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17"/>
                  </a:moveTo>
                  <a:lnTo>
                    <a:pt x="6" y="0"/>
                  </a:lnTo>
                  <a:lnTo>
                    <a:pt x="23" y="6"/>
                  </a:lnTo>
                  <a:lnTo>
                    <a:pt x="17" y="23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0" name="Freeform 122"/>
            <p:cNvSpPr>
              <a:spLocks/>
            </p:cNvSpPr>
            <p:nvPr/>
          </p:nvSpPr>
          <p:spPr bwMode="auto">
            <a:xfrm>
              <a:off x="1724" y="237"/>
              <a:ext cx="34" cy="40"/>
            </a:xfrm>
            <a:custGeom>
              <a:avLst/>
              <a:gdLst>
                <a:gd name="T0" fmla="*/ 17 w 34"/>
                <a:gd name="T1" fmla="*/ 0 h 40"/>
                <a:gd name="T2" fmla="*/ 34 w 34"/>
                <a:gd name="T3" fmla="*/ 34 h 40"/>
                <a:gd name="T4" fmla="*/ 17 w 34"/>
                <a:gd name="T5" fmla="*/ 40 h 40"/>
                <a:gd name="T6" fmla="*/ 0 w 34"/>
                <a:gd name="T7" fmla="*/ 6 h 40"/>
                <a:gd name="T8" fmla="*/ 17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7" y="0"/>
                  </a:moveTo>
                  <a:lnTo>
                    <a:pt x="34" y="34"/>
                  </a:lnTo>
                  <a:lnTo>
                    <a:pt x="17" y="40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1" name="Freeform 123"/>
            <p:cNvSpPr>
              <a:spLocks/>
            </p:cNvSpPr>
            <p:nvPr/>
          </p:nvSpPr>
          <p:spPr bwMode="auto">
            <a:xfrm>
              <a:off x="1741" y="277"/>
              <a:ext cx="22" cy="68"/>
            </a:xfrm>
            <a:custGeom>
              <a:avLst/>
              <a:gdLst>
                <a:gd name="T0" fmla="*/ 17 w 22"/>
                <a:gd name="T1" fmla="*/ 0 h 68"/>
                <a:gd name="T2" fmla="*/ 22 w 22"/>
                <a:gd name="T3" fmla="*/ 68 h 68"/>
                <a:gd name="T4" fmla="*/ 5 w 22"/>
                <a:gd name="T5" fmla="*/ 68 h 68"/>
                <a:gd name="T6" fmla="*/ 0 w 22"/>
                <a:gd name="T7" fmla="*/ 0 h 68"/>
                <a:gd name="T8" fmla="*/ 17 w 22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8">
                  <a:moveTo>
                    <a:pt x="17" y="0"/>
                  </a:moveTo>
                  <a:lnTo>
                    <a:pt x="22" y="68"/>
                  </a:lnTo>
                  <a:lnTo>
                    <a:pt x="5" y="6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2" name="Freeform 124"/>
            <p:cNvSpPr>
              <a:spLocks/>
            </p:cNvSpPr>
            <p:nvPr/>
          </p:nvSpPr>
          <p:spPr bwMode="auto">
            <a:xfrm>
              <a:off x="1752" y="413"/>
              <a:ext cx="23" cy="34"/>
            </a:xfrm>
            <a:custGeom>
              <a:avLst/>
              <a:gdLst>
                <a:gd name="T0" fmla="*/ 17 w 23"/>
                <a:gd name="T1" fmla="*/ 0 h 34"/>
                <a:gd name="T2" fmla="*/ 23 w 23"/>
                <a:gd name="T3" fmla="*/ 34 h 34"/>
                <a:gd name="T4" fmla="*/ 6 w 23"/>
                <a:gd name="T5" fmla="*/ 34 h 34"/>
                <a:gd name="T6" fmla="*/ 0 w 23"/>
                <a:gd name="T7" fmla="*/ 0 h 34"/>
                <a:gd name="T8" fmla="*/ 17 w 2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">
                  <a:moveTo>
                    <a:pt x="17" y="0"/>
                  </a:moveTo>
                  <a:lnTo>
                    <a:pt x="23" y="34"/>
                  </a:lnTo>
                  <a:lnTo>
                    <a:pt x="6" y="34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3" name="Freeform 125"/>
            <p:cNvSpPr>
              <a:spLocks/>
            </p:cNvSpPr>
            <p:nvPr/>
          </p:nvSpPr>
          <p:spPr bwMode="auto">
            <a:xfrm>
              <a:off x="1758" y="447"/>
              <a:ext cx="22" cy="85"/>
            </a:xfrm>
            <a:custGeom>
              <a:avLst/>
              <a:gdLst>
                <a:gd name="T0" fmla="*/ 17 w 22"/>
                <a:gd name="T1" fmla="*/ 0 h 85"/>
                <a:gd name="T2" fmla="*/ 22 w 22"/>
                <a:gd name="T3" fmla="*/ 85 h 85"/>
                <a:gd name="T4" fmla="*/ 5 w 22"/>
                <a:gd name="T5" fmla="*/ 85 h 85"/>
                <a:gd name="T6" fmla="*/ 0 w 22"/>
                <a:gd name="T7" fmla="*/ 0 h 85"/>
                <a:gd name="T8" fmla="*/ 17 w 22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5">
                  <a:moveTo>
                    <a:pt x="17" y="0"/>
                  </a:moveTo>
                  <a:lnTo>
                    <a:pt x="22" y="85"/>
                  </a:lnTo>
                  <a:lnTo>
                    <a:pt x="5" y="85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4" name="Freeform 126"/>
            <p:cNvSpPr>
              <a:spLocks/>
            </p:cNvSpPr>
            <p:nvPr/>
          </p:nvSpPr>
          <p:spPr bwMode="auto">
            <a:xfrm>
              <a:off x="1769" y="599"/>
              <a:ext cx="23" cy="63"/>
            </a:xfrm>
            <a:custGeom>
              <a:avLst/>
              <a:gdLst>
                <a:gd name="T0" fmla="*/ 17 w 23"/>
                <a:gd name="T1" fmla="*/ 0 h 63"/>
                <a:gd name="T2" fmla="*/ 23 w 23"/>
                <a:gd name="T3" fmla="*/ 63 h 63"/>
                <a:gd name="T4" fmla="*/ 6 w 23"/>
                <a:gd name="T5" fmla="*/ 63 h 63"/>
                <a:gd name="T6" fmla="*/ 0 w 23"/>
                <a:gd name="T7" fmla="*/ 0 h 63"/>
                <a:gd name="T8" fmla="*/ 17 w 2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3">
                  <a:moveTo>
                    <a:pt x="17" y="0"/>
                  </a:moveTo>
                  <a:lnTo>
                    <a:pt x="23" y="63"/>
                  </a:lnTo>
                  <a:lnTo>
                    <a:pt x="6" y="63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5" name="Freeform 127"/>
            <p:cNvSpPr>
              <a:spLocks/>
            </p:cNvSpPr>
            <p:nvPr/>
          </p:nvSpPr>
          <p:spPr bwMode="auto">
            <a:xfrm>
              <a:off x="1775" y="662"/>
              <a:ext cx="22" cy="56"/>
            </a:xfrm>
            <a:custGeom>
              <a:avLst/>
              <a:gdLst>
                <a:gd name="T0" fmla="*/ 17 w 22"/>
                <a:gd name="T1" fmla="*/ 0 h 56"/>
                <a:gd name="T2" fmla="*/ 22 w 22"/>
                <a:gd name="T3" fmla="*/ 56 h 56"/>
                <a:gd name="T4" fmla="*/ 5 w 22"/>
                <a:gd name="T5" fmla="*/ 56 h 56"/>
                <a:gd name="T6" fmla="*/ 0 w 22"/>
                <a:gd name="T7" fmla="*/ 0 h 56"/>
                <a:gd name="T8" fmla="*/ 17 w 22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6">
                  <a:moveTo>
                    <a:pt x="17" y="0"/>
                  </a:moveTo>
                  <a:lnTo>
                    <a:pt x="22" y="56"/>
                  </a:lnTo>
                  <a:lnTo>
                    <a:pt x="5" y="56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6" name="Freeform 128"/>
            <p:cNvSpPr>
              <a:spLocks/>
            </p:cNvSpPr>
            <p:nvPr/>
          </p:nvSpPr>
          <p:spPr bwMode="auto">
            <a:xfrm>
              <a:off x="1792" y="780"/>
              <a:ext cx="34" cy="74"/>
            </a:xfrm>
            <a:custGeom>
              <a:avLst/>
              <a:gdLst>
                <a:gd name="T0" fmla="*/ 17 w 34"/>
                <a:gd name="T1" fmla="*/ 0 h 74"/>
                <a:gd name="T2" fmla="*/ 34 w 34"/>
                <a:gd name="T3" fmla="*/ 68 h 74"/>
                <a:gd name="T4" fmla="*/ 17 w 34"/>
                <a:gd name="T5" fmla="*/ 74 h 74"/>
                <a:gd name="T6" fmla="*/ 0 w 34"/>
                <a:gd name="T7" fmla="*/ 6 h 74"/>
                <a:gd name="T8" fmla="*/ 17 w 3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4">
                  <a:moveTo>
                    <a:pt x="17" y="0"/>
                  </a:moveTo>
                  <a:lnTo>
                    <a:pt x="34" y="68"/>
                  </a:lnTo>
                  <a:lnTo>
                    <a:pt x="17" y="74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7" name="Freeform 129"/>
            <p:cNvSpPr>
              <a:spLocks/>
            </p:cNvSpPr>
            <p:nvPr/>
          </p:nvSpPr>
          <p:spPr bwMode="auto">
            <a:xfrm>
              <a:off x="1809" y="848"/>
              <a:ext cx="28" cy="57"/>
            </a:xfrm>
            <a:custGeom>
              <a:avLst/>
              <a:gdLst>
                <a:gd name="T0" fmla="*/ 17 w 28"/>
                <a:gd name="T1" fmla="*/ 0 h 57"/>
                <a:gd name="T2" fmla="*/ 28 w 28"/>
                <a:gd name="T3" fmla="*/ 51 h 57"/>
                <a:gd name="T4" fmla="*/ 11 w 28"/>
                <a:gd name="T5" fmla="*/ 57 h 57"/>
                <a:gd name="T6" fmla="*/ 0 w 28"/>
                <a:gd name="T7" fmla="*/ 6 h 57"/>
                <a:gd name="T8" fmla="*/ 17 w 2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7">
                  <a:moveTo>
                    <a:pt x="17" y="0"/>
                  </a:moveTo>
                  <a:lnTo>
                    <a:pt x="28" y="51"/>
                  </a:lnTo>
                  <a:lnTo>
                    <a:pt x="11" y="57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8" name="Freeform 130"/>
            <p:cNvSpPr>
              <a:spLocks/>
            </p:cNvSpPr>
            <p:nvPr/>
          </p:nvSpPr>
          <p:spPr bwMode="auto">
            <a:xfrm>
              <a:off x="1826" y="973"/>
              <a:ext cx="22" cy="118"/>
            </a:xfrm>
            <a:custGeom>
              <a:avLst/>
              <a:gdLst>
                <a:gd name="T0" fmla="*/ 17 w 22"/>
                <a:gd name="T1" fmla="*/ 0 h 118"/>
                <a:gd name="T2" fmla="*/ 22 w 22"/>
                <a:gd name="T3" fmla="*/ 118 h 118"/>
                <a:gd name="T4" fmla="*/ 5 w 22"/>
                <a:gd name="T5" fmla="*/ 118 h 118"/>
                <a:gd name="T6" fmla="*/ 0 w 22"/>
                <a:gd name="T7" fmla="*/ 0 h 118"/>
                <a:gd name="T8" fmla="*/ 17 w 22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8">
                  <a:moveTo>
                    <a:pt x="17" y="0"/>
                  </a:moveTo>
                  <a:lnTo>
                    <a:pt x="22" y="118"/>
                  </a:lnTo>
                  <a:lnTo>
                    <a:pt x="5" y="11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59" name="Freeform 131"/>
            <p:cNvSpPr>
              <a:spLocks/>
            </p:cNvSpPr>
            <p:nvPr/>
          </p:nvSpPr>
          <p:spPr bwMode="auto">
            <a:xfrm>
              <a:off x="1837" y="1159"/>
              <a:ext cx="23" cy="119"/>
            </a:xfrm>
            <a:custGeom>
              <a:avLst/>
              <a:gdLst>
                <a:gd name="T0" fmla="*/ 17 w 23"/>
                <a:gd name="T1" fmla="*/ 0 h 119"/>
                <a:gd name="T2" fmla="*/ 23 w 23"/>
                <a:gd name="T3" fmla="*/ 119 h 119"/>
                <a:gd name="T4" fmla="*/ 6 w 23"/>
                <a:gd name="T5" fmla="*/ 119 h 119"/>
                <a:gd name="T6" fmla="*/ 0 w 23"/>
                <a:gd name="T7" fmla="*/ 0 h 119"/>
                <a:gd name="T8" fmla="*/ 17 w 23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9">
                  <a:moveTo>
                    <a:pt x="17" y="0"/>
                  </a:moveTo>
                  <a:lnTo>
                    <a:pt x="23" y="119"/>
                  </a:lnTo>
                  <a:lnTo>
                    <a:pt x="6" y="11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0" name="Freeform 132"/>
            <p:cNvSpPr>
              <a:spLocks/>
            </p:cNvSpPr>
            <p:nvPr/>
          </p:nvSpPr>
          <p:spPr bwMode="auto">
            <a:xfrm>
              <a:off x="1843" y="1346"/>
              <a:ext cx="28" cy="119"/>
            </a:xfrm>
            <a:custGeom>
              <a:avLst/>
              <a:gdLst>
                <a:gd name="T0" fmla="*/ 17 w 28"/>
                <a:gd name="T1" fmla="*/ 0 h 119"/>
                <a:gd name="T2" fmla="*/ 28 w 28"/>
                <a:gd name="T3" fmla="*/ 119 h 119"/>
                <a:gd name="T4" fmla="*/ 11 w 28"/>
                <a:gd name="T5" fmla="*/ 119 h 119"/>
                <a:gd name="T6" fmla="*/ 0 w 28"/>
                <a:gd name="T7" fmla="*/ 0 h 119"/>
                <a:gd name="T8" fmla="*/ 17 w 28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9">
                  <a:moveTo>
                    <a:pt x="17" y="0"/>
                  </a:moveTo>
                  <a:lnTo>
                    <a:pt x="28" y="119"/>
                  </a:lnTo>
                  <a:lnTo>
                    <a:pt x="11" y="11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1" name="Freeform 133"/>
            <p:cNvSpPr>
              <a:spLocks/>
            </p:cNvSpPr>
            <p:nvPr/>
          </p:nvSpPr>
          <p:spPr bwMode="auto">
            <a:xfrm>
              <a:off x="1854" y="1532"/>
              <a:ext cx="23" cy="85"/>
            </a:xfrm>
            <a:custGeom>
              <a:avLst/>
              <a:gdLst>
                <a:gd name="T0" fmla="*/ 17 w 23"/>
                <a:gd name="T1" fmla="*/ 0 h 85"/>
                <a:gd name="T2" fmla="*/ 23 w 23"/>
                <a:gd name="T3" fmla="*/ 85 h 85"/>
                <a:gd name="T4" fmla="*/ 6 w 23"/>
                <a:gd name="T5" fmla="*/ 85 h 85"/>
                <a:gd name="T6" fmla="*/ 0 w 23"/>
                <a:gd name="T7" fmla="*/ 0 h 85"/>
                <a:gd name="T8" fmla="*/ 17 w 23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5">
                  <a:moveTo>
                    <a:pt x="17" y="0"/>
                  </a:moveTo>
                  <a:lnTo>
                    <a:pt x="23" y="85"/>
                  </a:lnTo>
                  <a:lnTo>
                    <a:pt x="6" y="85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2" name="Freeform 134"/>
            <p:cNvSpPr>
              <a:spLocks/>
            </p:cNvSpPr>
            <p:nvPr/>
          </p:nvSpPr>
          <p:spPr bwMode="auto">
            <a:xfrm>
              <a:off x="1860" y="1617"/>
              <a:ext cx="22" cy="34"/>
            </a:xfrm>
            <a:custGeom>
              <a:avLst/>
              <a:gdLst>
                <a:gd name="T0" fmla="*/ 17 w 22"/>
                <a:gd name="T1" fmla="*/ 0 h 34"/>
                <a:gd name="T2" fmla="*/ 22 w 22"/>
                <a:gd name="T3" fmla="*/ 34 h 34"/>
                <a:gd name="T4" fmla="*/ 5 w 22"/>
                <a:gd name="T5" fmla="*/ 34 h 34"/>
                <a:gd name="T6" fmla="*/ 0 w 22"/>
                <a:gd name="T7" fmla="*/ 0 h 34"/>
                <a:gd name="T8" fmla="*/ 17 w 22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17" y="0"/>
                  </a:moveTo>
                  <a:lnTo>
                    <a:pt x="22" y="34"/>
                  </a:lnTo>
                  <a:lnTo>
                    <a:pt x="5" y="34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3" name="Freeform 135"/>
            <p:cNvSpPr>
              <a:spLocks/>
            </p:cNvSpPr>
            <p:nvPr/>
          </p:nvSpPr>
          <p:spPr bwMode="auto">
            <a:xfrm>
              <a:off x="1871" y="1719"/>
              <a:ext cx="23" cy="51"/>
            </a:xfrm>
            <a:custGeom>
              <a:avLst/>
              <a:gdLst>
                <a:gd name="T0" fmla="*/ 17 w 23"/>
                <a:gd name="T1" fmla="*/ 0 h 51"/>
                <a:gd name="T2" fmla="*/ 23 w 23"/>
                <a:gd name="T3" fmla="*/ 51 h 51"/>
                <a:gd name="T4" fmla="*/ 6 w 23"/>
                <a:gd name="T5" fmla="*/ 51 h 51"/>
                <a:gd name="T6" fmla="*/ 0 w 23"/>
                <a:gd name="T7" fmla="*/ 0 h 51"/>
                <a:gd name="T8" fmla="*/ 17 w 23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51">
                  <a:moveTo>
                    <a:pt x="17" y="0"/>
                  </a:moveTo>
                  <a:lnTo>
                    <a:pt x="23" y="51"/>
                  </a:lnTo>
                  <a:lnTo>
                    <a:pt x="6" y="51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4" name="Freeform 136"/>
            <p:cNvSpPr>
              <a:spLocks/>
            </p:cNvSpPr>
            <p:nvPr/>
          </p:nvSpPr>
          <p:spPr bwMode="auto">
            <a:xfrm>
              <a:off x="1877" y="1770"/>
              <a:ext cx="22" cy="68"/>
            </a:xfrm>
            <a:custGeom>
              <a:avLst/>
              <a:gdLst>
                <a:gd name="T0" fmla="*/ 17 w 22"/>
                <a:gd name="T1" fmla="*/ 0 h 68"/>
                <a:gd name="T2" fmla="*/ 22 w 22"/>
                <a:gd name="T3" fmla="*/ 68 h 68"/>
                <a:gd name="T4" fmla="*/ 5 w 22"/>
                <a:gd name="T5" fmla="*/ 68 h 68"/>
                <a:gd name="T6" fmla="*/ 0 w 22"/>
                <a:gd name="T7" fmla="*/ 0 h 68"/>
                <a:gd name="T8" fmla="*/ 17 w 22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8">
                  <a:moveTo>
                    <a:pt x="17" y="0"/>
                  </a:moveTo>
                  <a:lnTo>
                    <a:pt x="22" y="68"/>
                  </a:lnTo>
                  <a:lnTo>
                    <a:pt x="5" y="6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5" name="Rectangle 137"/>
            <p:cNvSpPr>
              <a:spLocks noChangeArrowheads="1"/>
            </p:cNvSpPr>
            <p:nvPr/>
          </p:nvSpPr>
          <p:spPr bwMode="auto">
            <a:xfrm>
              <a:off x="1894" y="1906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6" name="Freeform 138"/>
            <p:cNvSpPr>
              <a:spLocks/>
            </p:cNvSpPr>
            <p:nvPr/>
          </p:nvSpPr>
          <p:spPr bwMode="auto">
            <a:xfrm>
              <a:off x="1894" y="1923"/>
              <a:ext cx="34" cy="101"/>
            </a:xfrm>
            <a:custGeom>
              <a:avLst/>
              <a:gdLst>
                <a:gd name="T0" fmla="*/ 17 w 34"/>
                <a:gd name="T1" fmla="*/ 0 h 101"/>
                <a:gd name="T2" fmla="*/ 34 w 34"/>
                <a:gd name="T3" fmla="*/ 101 h 101"/>
                <a:gd name="T4" fmla="*/ 17 w 34"/>
                <a:gd name="T5" fmla="*/ 101 h 101"/>
                <a:gd name="T6" fmla="*/ 0 w 34"/>
                <a:gd name="T7" fmla="*/ 0 h 101"/>
                <a:gd name="T8" fmla="*/ 17 w 34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1">
                  <a:moveTo>
                    <a:pt x="17" y="0"/>
                  </a:moveTo>
                  <a:lnTo>
                    <a:pt x="34" y="101"/>
                  </a:lnTo>
                  <a:lnTo>
                    <a:pt x="17" y="101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7" name="Freeform 139"/>
            <p:cNvSpPr>
              <a:spLocks/>
            </p:cNvSpPr>
            <p:nvPr/>
          </p:nvSpPr>
          <p:spPr bwMode="auto">
            <a:xfrm>
              <a:off x="1916" y="2092"/>
              <a:ext cx="23" cy="40"/>
            </a:xfrm>
            <a:custGeom>
              <a:avLst/>
              <a:gdLst>
                <a:gd name="T0" fmla="*/ 17 w 23"/>
                <a:gd name="T1" fmla="*/ 0 h 40"/>
                <a:gd name="T2" fmla="*/ 23 w 23"/>
                <a:gd name="T3" fmla="*/ 40 h 40"/>
                <a:gd name="T4" fmla="*/ 6 w 23"/>
                <a:gd name="T5" fmla="*/ 40 h 40"/>
                <a:gd name="T6" fmla="*/ 0 w 23"/>
                <a:gd name="T7" fmla="*/ 0 h 40"/>
                <a:gd name="T8" fmla="*/ 17 w 23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0">
                  <a:moveTo>
                    <a:pt x="17" y="0"/>
                  </a:moveTo>
                  <a:lnTo>
                    <a:pt x="23" y="40"/>
                  </a:lnTo>
                  <a:lnTo>
                    <a:pt x="6" y="40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8" name="Freeform 140"/>
            <p:cNvSpPr>
              <a:spLocks/>
            </p:cNvSpPr>
            <p:nvPr/>
          </p:nvSpPr>
          <p:spPr bwMode="auto">
            <a:xfrm>
              <a:off x="1922" y="2126"/>
              <a:ext cx="34" cy="74"/>
            </a:xfrm>
            <a:custGeom>
              <a:avLst/>
              <a:gdLst>
                <a:gd name="T0" fmla="*/ 17 w 34"/>
                <a:gd name="T1" fmla="*/ 0 h 74"/>
                <a:gd name="T2" fmla="*/ 34 w 34"/>
                <a:gd name="T3" fmla="*/ 68 h 74"/>
                <a:gd name="T4" fmla="*/ 17 w 34"/>
                <a:gd name="T5" fmla="*/ 74 h 74"/>
                <a:gd name="T6" fmla="*/ 0 w 34"/>
                <a:gd name="T7" fmla="*/ 6 h 74"/>
                <a:gd name="T8" fmla="*/ 17 w 3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4">
                  <a:moveTo>
                    <a:pt x="17" y="0"/>
                  </a:moveTo>
                  <a:lnTo>
                    <a:pt x="34" y="68"/>
                  </a:lnTo>
                  <a:lnTo>
                    <a:pt x="17" y="74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69" name="Freeform 141"/>
            <p:cNvSpPr>
              <a:spLocks/>
            </p:cNvSpPr>
            <p:nvPr/>
          </p:nvSpPr>
          <p:spPr bwMode="auto">
            <a:xfrm>
              <a:off x="1939" y="2194"/>
              <a:ext cx="23" cy="23"/>
            </a:xfrm>
            <a:custGeom>
              <a:avLst/>
              <a:gdLst>
                <a:gd name="T0" fmla="*/ 11 w 23"/>
                <a:gd name="T1" fmla="*/ 0 h 23"/>
                <a:gd name="T2" fmla="*/ 23 w 23"/>
                <a:gd name="T3" fmla="*/ 11 h 23"/>
                <a:gd name="T4" fmla="*/ 11 w 23"/>
                <a:gd name="T5" fmla="*/ 23 h 23"/>
                <a:gd name="T6" fmla="*/ 0 w 23"/>
                <a:gd name="T7" fmla="*/ 11 h 23"/>
                <a:gd name="T8" fmla="*/ 11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1" y="0"/>
                  </a:moveTo>
                  <a:lnTo>
                    <a:pt x="23" y="11"/>
                  </a:lnTo>
                  <a:lnTo>
                    <a:pt x="11" y="23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0" name="Rectangle 142"/>
            <p:cNvSpPr>
              <a:spLocks noChangeArrowheads="1"/>
            </p:cNvSpPr>
            <p:nvPr/>
          </p:nvSpPr>
          <p:spPr bwMode="auto">
            <a:xfrm>
              <a:off x="2007" y="2205"/>
              <a:ext cx="5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1" name="Freeform 143"/>
            <p:cNvSpPr>
              <a:spLocks/>
            </p:cNvSpPr>
            <p:nvPr/>
          </p:nvSpPr>
          <p:spPr bwMode="auto">
            <a:xfrm>
              <a:off x="2007" y="2194"/>
              <a:ext cx="28" cy="28"/>
            </a:xfrm>
            <a:custGeom>
              <a:avLst/>
              <a:gdLst>
                <a:gd name="T0" fmla="*/ 0 w 28"/>
                <a:gd name="T1" fmla="*/ 17 h 28"/>
                <a:gd name="T2" fmla="*/ 17 w 28"/>
                <a:gd name="T3" fmla="*/ 0 h 28"/>
                <a:gd name="T4" fmla="*/ 28 w 28"/>
                <a:gd name="T5" fmla="*/ 11 h 28"/>
                <a:gd name="T6" fmla="*/ 11 w 28"/>
                <a:gd name="T7" fmla="*/ 28 h 28"/>
                <a:gd name="T8" fmla="*/ 0 w 28"/>
                <a:gd name="T9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0" y="17"/>
                  </a:moveTo>
                  <a:lnTo>
                    <a:pt x="17" y="0"/>
                  </a:lnTo>
                  <a:lnTo>
                    <a:pt x="28" y="11"/>
                  </a:lnTo>
                  <a:lnTo>
                    <a:pt x="11" y="2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2" name="Freeform 144"/>
            <p:cNvSpPr>
              <a:spLocks/>
            </p:cNvSpPr>
            <p:nvPr/>
          </p:nvSpPr>
          <p:spPr bwMode="auto">
            <a:xfrm>
              <a:off x="2024" y="2194"/>
              <a:ext cx="34" cy="73"/>
            </a:xfrm>
            <a:custGeom>
              <a:avLst/>
              <a:gdLst>
                <a:gd name="T0" fmla="*/ 17 w 34"/>
                <a:gd name="T1" fmla="*/ 0 h 73"/>
                <a:gd name="T2" fmla="*/ 34 w 34"/>
                <a:gd name="T3" fmla="*/ 68 h 73"/>
                <a:gd name="T4" fmla="*/ 17 w 34"/>
                <a:gd name="T5" fmla="*/ 73 h 73"/>
                <a:gd name="T6" fmla="*/ 0 w 34"/>
                <a:gd name="T7" fmla="*/ 6 h 73"/>
                <a:gd name="T8" fmla="*/ 17 w 34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73">
                  <a:moveTo>
                    <a:pt x="17" y="0"/>
                  </a:moveTo>
                  <a:lnTo>
                    <a:pt x="34" y="68"/>
                  </a:lnTo>
                  <a:lnTo>
                    <a:pt x="17" y="73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3" name="Freeform 145"/>
            <p:cNvSpPr>
              <a:spLocks/>
            </p:cNvSpPr>
            <p:nvPr/>
          </p:nvSpPr>
          <p:spPr bwMode="auto">
            <a:xfrm>
              <a:off x="2041" y="2262"/>
              <a:ext cx="22" cy="28"/>
            </a:xfrm>
            <a:custGeom>
              <a:avLst/>
              <a:gdLst>
                <a:gd name="T0" fmla="*/ 17 w 22"/>
                <a:gd name="T1" fmla="*/ 0 h 28"/>
                <a:gd name="T2" fmla="*/ 22 w 22"/>
                <a:gd name="T3" fmla="*/ 22 h 28"/>
                <a:gd name="T4" fmla="*/ 5 w 22"/>
                <a:gd name="T5" fmla="*/ 28 h 28"/>
                <a:gd name="T6" fmla="*/ 0 w 22"/>
                <a:gd name="T7" fmla="*/ 5 h 28"/>
                <a:gd name="T8" fmla="*/ 17 w 22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">
                  <a:moveTo>
                    <a:pt x="17" y="0"/>
                  </a:moveTo>
                  <a:lnTo>
                    <a:pt x="22" y="22"/>
                  </a:lnTo>
                  <a:lnTo>
                    <a:pt x="5" y="28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4" name="Freeform 146"/>
            <p:cNvSpPr>
              <a:spLocks/>
            </p:cNvSpPr>
            <p:nvPr/>
          </p:nvSpPr>
          <p:spPr bwMode="auto">
            <a:xfrm>
              <a:off x="2063" y="2352"/>
              <a:ext cx="29" cy="46"/>
            </a:xfrm>
            <a:custGeom>
              <a:avLst/>
              <a:gdLst>
                <a:gd name="T0" fmla="*/ 17 w 29"/>
                <a:gd name="T1" fmla="*/ 0 h 46"/>
                <a:gd name="T2" fmla="*/ 29 w 29"/>
                <a:gd name="T3" fmla="*/ 40 h 46"/>
                <a:gd name="T4" fmla="*/ 12 w 29"/>
                <a:gd name="T5" fmla="*/ 46 h 46"/>
                <a:gd name="T6" fmla="*/ 0 w 29"/>
                <a:gd name="T7" fmla="*/ 6 h 46"/>
                <a:gd name="T8" fmla="*/ 17 w 2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6">
                  <a:moveTo>
                    <a:pt x="17" y="0"/>
                  </a:moveTo>
                  <a:lnTo>
                    <a:pt x="29" y="40"/>
                  </a:lnTo>
                  <a:lnTo>
                    <a:pt x="12" y="46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5" name="Freeform 147"/>
            <p:cNvSpPr>
              <a:spLocks/>
            </p:cNvSpPr>
            <p:nvPr/>
          </p:nvSpPr>
          <p:spPr bwMode="auto">
            <a:xfrm>
              <a:off x="2075" y="2392"/>
              <a:ext cx="34" cy="39"/>
            </a:xfrm>
            <a:custGeom>
              <a:avLst/>
              <a:gdLst>
                <a:gd name="T0" fmla="*/ 17 w 34"/>
                <a:gd name="T1" fmla="*/ 0 h 39"/>
                <a:gd name="T2" fmla="*/ 34 w 34"/>
                <a:gd name="T3" fmla="*/ 28 h 39"/>
                <a:gd name="T4" fmla="*/ 17 w 34"/>
                <a:gd name="T5" fmla="*/ 39 h 39"/>
                <a:gd name="T6" fmla="*/ 0 w 34"/>
                <a:gd name="T7" fmla="*/ 11 h 39"/>
                <a:gd name="T8" fmla="*/ 17 w 34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17" y="0"/>
                  </a:moveTo>
                  <a:lnTo>
                    <a:pt x="34" y="28"/>
                  </a:lnTo>
                  <a:lnTo>
                    <a:pt x="17" y="39"/>
                  </a:lnTo>
                  <a:lnTo>
                    <a:pt x="0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6" name="Freeform 148"/>
            <p:cNvSpPr>
              <a:spLocks/>
            </p:cNvSpPr>
            <p:nvPr/>
          </p:nvSpPr>
          <p:spPr bwMode="auto">
            <a:xfrm>
              <a:off x="2092" y="2420"/>
              <a:ext cx="34" cy="45"/>
            </a:xfrm>
            <a:custGeom>
              <a:avLst/>
              <a:gdLst>
                <a:gd name="T0" fmla="*/ 17 w 34"/>
                <a:gd name="T1" fmla="*/ 0 h 45"/>
                <a:gd name="T2" fmla="*/ 34 w 34"/>
                <a:gd name="T3" fmla="*/ 40 h 45"/>
                <a:gd name="T4" fmla="*/ 17 w 34"/>
                <a:gd name="T5" fmla="*/ 45 h 45"/>
                <a:gd name="T6" fmla="*/ 0 w 34"/>
                <a:gd name="T7" fmla="*/ 6 h 45"/>
                <a:gd name="T8" fmla="*/ 17 w 34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5">
                  <a:moveTo>
                    <a:pt x="17" y="0"/>
                  </a:moveTo>
                  <a:lnTo>
                    <a:pt x="34" y="40"/>
                  </a:lnTo>
                  <a:lnTo>
                    <a:pt x="17" y="45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7" name="Freeform 149"/>
            <p:cNvSpPr>
              <a:spLocks/>
            </p:cNvSpPr>
            <p:nvPr/>
          </p:nvSpPr>
          <p:spPr bwMode="auto">
            <a:xfrm>
              <a:off x="2109" y="2460"/>
              <a:ext cx="22" cy="17"/>
            </a:xfrm>
            <a:custGeom>
              <a:avLst/>
              <a:gdLst>
                <a:gd name="T0" fmla="*/ 17 w 22"/>
                <a:gd name="T1" fmla="*/ 0 h 17"/>
                <a:gd name="T2" fmla="*/ 22 w 22"/>
                <a:gd name="T3" fmla="*/ 11 h 17"/>
                <a:gd name="T4" fmla="*/ 5 w 22"/>
                <a:gd name="T5" fmla="*/ 17 h 17"/>
                <a:gd name="T6" fmla="*/ 0 w 22"/>
                <a:gd name="T7" fmla="*/ 5 h 17"/>
                <a:gd name="T8" fmla="*/ 17 w 2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7">
                  <a:moveTo>
                    <a:pt x="17" y="0"/>
                  </a:moveTo>
                  <a:lnTo>
                    <a:pt x="22" y="11"/>
                  </a:lnTo>
                  <a:lnTo>
                    <a:pt x="5" y="17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8" name="Rectangle 150"/>
            <p:cNvSpPr>
              <a:spLocks noChangeArrowheads="1"/>
            </p:cNvSpPr>
            <p:nvPr/>
          </p:nvSpPr>
          <p:spPr bwMode="auto">
            <a:xfrm>
              <a:off x="2143" y="2545"/>
              <a:ext cx="17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79" name="Freeform 151"/>
            <p:cNvSpPr>
              <a:spLocks/>
            </p:cNvSpPr>
            <p:nvPr/>
          </p:nvSpPr>
          <p:spPr bwMode="auto">
            <a:xfrm>
              <a:off x="2143" y="2545"/>
              <a:ext cx="34" cy="45"/>
            </a:xfrm>
            <a:custGeom>
              <a:avLst/>
              <a:gdLst>
                <a:gd name="T0" fmla="*/ 17 w 34"/>
                <a:gd name="T1" fmla="*/ 0 h 45"/>
                <a:gd name="T2" fmla="*/ 34 w 34"/>
                <a:gd name="T3" fmla="*/ 39 h 45"/>
                <a:gd name="T4" fmla="*/ 17 w 34"/>
                <a:gd name="T5" fmla="*/ 45 h 45"/>
                <a:gd name="T6" fmla="*/ 0 w 34"/>
                <a:gd name="T7" fmla="*/ 5 h 45"/>
                <a:gd name="T8" fmla="*/ 17 w 34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5">
                  <a:moveTo>
                    <a:pt x="17" y="0"/>
                  </a:moveTo>
                  <a:lnTo>
                    <a:pt x="34" y="39"/>
                  </a:lnTo>
                  <a:lnTo>
                    <a:pt x="17" y="45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0" name="Freeform 152"/>
            <p:cNvSpPr>
              <a:spLocks/>
            </p:cNvSpPr>
            <p:nvPr/>
          </p:nvSpPr>
          <p:spPr bwMode="auto">
            <a:xfrm>
              <a:off x="2160" y="2584"/>
              <a:ext cx="34" cy="40"/>
            </a:xfrm>
            <a:custGeom>
              <a:avLst/>
              <a:gdLst>
                <a:gd name="T0" fmla="*/ 17 w 34"/>
                <a:gd name="T1" fmla="*/ 0 h 40"/>
                <a:gd name="T2" fmla="*/ 34 w 34"/>
                <a:gd name="T3" fmla="*/ 28 h 40"/>
                <a:gd name="T4" fmla="*/ 17 w 34"/>
                <a:gd name="T5" fmla="*/ 40 h 40"/>
                <a:gd name="T6" fmla="*/ 0 w 34"/>
                <a:gd name="T7" fmla="*/ 11 h 40"/>
                <a:gd name="T8" fmla="*/ 17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7" y="0"/>
                  </a:moveTo>
                  <a:lnTo>
                    <a:pt x="34" y="28"/>
                  </a:lnTo>
                  <a:lnTo>
                    <a:pt x="17" y="40"/>
                  </a:lnTo>
                  <a:lnTo>
                    <a:pt x="0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1" name="Freeform 153"/>
            <p:cNvSpPr>
              <a:spLocks/>
            </p:cNvSpPr>
            <p:nvPr/>
          </p:nvSpPr>
          <p:spPr bwMode="auto">
            <a:xfrm>
              <a:off x="2177" y="2612"/>
              <a:ext cx="28" cy="23"/>
            </a:xfrm>
            <a:custGeom>
              <a:avLst/>
              <a:gdLst>
                <a:gd name="T0" fmla="*/ 11 w 28"/>
                <a:gd name="T1" fmla="*/ 0 h 23"/>
                <a:gd name="T2" fmla="*/ 28 w 28"/>
                <a:gd name="T3" fmla="*/ 12 h 23"/>
                <a:gd name="T4" fmla="*/ 17 w 28"/>
                <a:gd name="T5" fmla="*/ 23 h 23"/>
                <a:gd name="T6" fmla="*/ 0 w 28"/>
                <a:gd name="T7" fmla="*/ 12 h 23"/>
                <a:gd name="T8" fmla="*/ 11 w 2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1" y="0"/>
                  </a:moveTo>
                  <a:lnTo>
                    <a:pt x="28" y="12"/>
                  </a:lnTo>
                  <a:lnTo>
                    <a:pt x="17" y="23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2" name="Freeform 154"/>
            <p:cNvSpPr>
              <a:spLocks/>
            </p:cNvSpPr>
            <p:nvPr/>
          </p:nvSpPr>
          <p:spPr bwMode="auto">
            <a:xfrm>
              <a:off x="2194" y="2612"/>
              <a:ext cx="22" cy="23"/>
            </a:xfrm>
            <a:custGeom>
              <a:avLst/>
              <a:gdLst>
                <a:gd name="T0" fmla="*/ 0 w 22"/>
                <a:gd name="T1" fmla="*/ 6 h 23"/>
                <a:gd name="T2" fmla="*/ 17 w 22"/>
                <a:gd name="T3" fmla="*/ 0 h 23"/>
                <a:gd name="T4" fmla="*/ 22 w 22"/>
                <a:gd name="T5" fmla="*/ 17 h 23"/>
                <a:gd name="T6" fmla="*/ 5 w 22"/>
                <a:gd name="T7" fmla="*/ 23 h 23"/>
                <a:gd name="T8" fmla="*/ 0 w 22"/>
                <a:gd name="T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0" y="6"/>
                  </a:moveTo>
                  <a:lnTo>
                    <a:pt x="17" y="0"/>
                  </a:lnTo>
                  <a:lnTo>
                    <a:pt x="22" y="17"/>
                  </a:lnTo>
                  <a:lnTo>
                    <a:pt x="5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3" name="Freeform 155"/>
            <p:cNvSpPr>
              <a:spLocks/>
            </p:cNvSpPr>
            <p:nvPr/>
          </p:nvSpPr>
          <p:spPr bwMode="auto">
            <a:xfrm>
              <a:off x="2216" y="2612"/>
              <a:ext cx="17" cy="23"/>
            </a:xfrm>
            <a:custGeom>
              <a:avLst/>
              <a:gdLst>
                <a:gd name="T0" fmla="*/ 6 w 17"/>
                <a:gd name="T1" fmla="*/ 0 h 23"/>
                <a:gd name="T2" fmla="*/ 17 w 17"/>
                <a:gd name="T3" fmla="*/ 6 h 23"/>
                <a:gd name="T4" fmla="*/ 12 w 17"/>
                <a:gd name="T5" fmla="*/ 23 h 23"/>
                <a:gd name="T6" fmla="*/ 0 w 17"/>
                <a:gd name="T7" fmla="*/ 17 h 23"/>
                <a:gd name="T8" fmla="*/ 6 w 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3">
                  <a:moveTo>
                    <a:pt x="6" y="0"/>
                  </a:moveTo>
                  <a:lnTo>
                    <a:pt x="17" y="6"/>
                  </a:lnTo>
                  <a:lnTo>
                    <a:pt x="12" y="23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4" name="Freeform 156"/>
            <p:cNvSpPr>
              <a:spLocks/>
            </p:cNvSpPr>
            <p:nvPr/>
          </p:nvSpPr>
          <p:spPr bwMode="auto">
            <a:xfrm>
              <a:off x="2273" y="2680"/>
              <a:ext cx="23" cy="17"/>
            </a:xfrm>
            <a:custGeom>
              <a:avLst/>
              <a:gdLst>
                <a:gd name="T0" fmla="*/ 17 w 23"/>
                <a:gd name="T1" fmla="*/ 0 h 17"/>
                <a:gd name="T2" fmla="*/ 23 w 23"/>
                <a:gd name="T3" fmla="*/ 12 h 17"/>
                <a:gd name="T4" fmla="*/ 6 w 23"/>
                <a:gd name="T5" fmla="*/ 17 h 17"/>
                <a:gd name="T6" fmla="*/ 0 w 23"/>
                <a:gd name="T7" fmla="*/ 6 h 17"/>
                <a:gd name="T8" fmla="*/ 17 w 2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7">
                  <a:moveTo>
                    <a:pt x="17" y="0"/>
                  </a:moveTo>
                  <a:lnTo>
                    <a:pt x="23" y="12"/>
                  </a:lnTo>
                  <a:lnTo>
                    <a:pt x="6" y="17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5" name="Freeform 157"/>
            <p:cNvSpPr>
              <a:spLocks/>
            </p:cNvSpPr>
            <p:nvPr/>
          </p:nvSpPr>
          <p:spPr bwMode="auto">
            <a:xfrm>
              <a:off x="2279" y="2692"/>
              <a:ext cx="34" cy="67"/>
            </a:xfrm>
            <a:custGeom>
              <a:avLst/>
              <a:gdLst>
                <a:gd name="T0" fmla="*/ 17 w 34"/>
                <a:gd name="T1" fmla="*/ 0 h 67"/>
                <a:gd name="T2" fmla="*/ 34 w 34"/>
                <a:gd name="T3" fmla="*/ 62 h 67"/>
                <a:gd name="T4" fmla="*/ 17 w 34"/>
                <a:gd name="T5" fmla="*/ 67 h 67"/>
                <a:gd name="T6" fmla="*/ 0 w 34"/>
                <a:gd name="T7" fmla="*/ 5 h 67"/>
                <a:gd name="T8" fmla="*/ 17 w 34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7">
                  <a:moveTo>
                    <a:pt x="17" y="0"/>
                  </a:moveTo>
                  <a:lnTo>
                    <a:pt x="34" y="62"/>
                  </a:lnTo>
                  <a:lnTo>
                    <a:pt x="17" y="67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6" name="Freeform 158"/>
            <p:cNvSpPr>
              <a:spLocks/>
            </p:cNvSpPr>
            <p:nvPr/>
          </p:nvSpPr>
          <p:spPr bwMode="auto">
            <a:xfrm>
              <a:off x="2296" y="2754"/>
              <a:ext cx="33" cy="51"/>
            </a:xfrm>
            <a:custGeom>
              <a:avLst/>
              <a:gdLst>
                <a:gd name="T0" fmla="*/ 17 w 33"/>
                <a:gd name="T1" fmla="*/ 0 h 51"/>
                <a:gd name="T2" fmla="*/ 33 w 33"/>
                <a:gd name="T3" fmla="*/ 45 h 51"/>
                <a:gd name="T4" fmla="*/ 17 w 33"/>
                <a:gd name="T5" fmla="*/ 51 h 51"/>
                <a:gd name="T6" fmla="*/ 0 w 33"/>
                <a:gd name="T7" fmla="*/ 5 h 51"/>
                <a:gd name="T8" fmla="*/ 17 w 33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1">
                  <a:moveTo>
                    <a:pt x="17" y="0"/>
                  </a:moveTo>
                  <a:lnTo>
                    <a:pt x="33" y="45"/>
                  </a:lnTo>
                  <a:lnTo>
                    <a:pt x="17" y="51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7" name="Rectangle 159"/>
            <p:cNvSpPr>
              <a:spLocks noChangeArrowheads="1"/>
            </p:cNvSpPr>
            <p:nvPr/>
          </p:nvSpPr>
          <p:spPr bwMode="auto">
            <a:xfrm>
              <a:off x="2358" y="2856"/>
              <a:ext cx="11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8" name="Freeform 160"/>
            <p:cNvSpPr>
              <a:spLocks/>
            </p:cNvSpPr>
            <p:nvPr/>
          </p:nvSpPr>
          <p:spPr bwMode="auto">
            <a:xfrm>
              <a:off x="2363" y="2850"/>
              <a:ext cx="29" cy="23"/>
            </a:xfrm>
            <a:custGeom>
              <a:avLst/>
              <a:gdLst>
                <a:gd name="T0" fmla="*/ 0 w 29"/>
                <a:gd name="T1" fmla="*/ 11 h 23"/>
                <a:gd name="T2" fmla="*/ 17 w 29"/>
                <a:gd name="T3" fmla="*/ 0 h 23"/>
                <a:gd name="T4" fmla="*/ 29 w 29"/>
                <a:gd name="T5" fmla="*/ 11 h 23"/>
                <a:gd name="T6" fmla="*/ 12 w 29"/>
                <a:gd name="T7" fmla="*/ 23 h 23"/>
                <a:gd name="T8" fmla="*/ 0 w 29"/>
                <a:gd name="T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0" y="11"/>
                  </a:moveTo>
                  <a:lnTo>
                    <a:pt x="17" y="0"/>
                  </a:lnTo>
                  <a:lnTo>
                    <a:pt x="29" y="11"/>
                  </a:lnTo>
                  <a:lnTo>
                    <a:pt x="12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89" name="Freeform 161"/>
            <p:cNvSpPr>
              <a:spLocks/>
            </p:cNvSpPr>
            <p:nvPr/>
          </p:nvSpPr>
          <p:spPr bwMode="auto">
            <a:xfrm>
              <a:off x="2380" y="2839"/>
              <a:ext cx="23" cy="22"/>
            </a:xfrm>
            <a:custGeom>
              <a:avLst/>
              <a:gdLst>
                <a:gd name="T0" fmla="*/ 0 w 23"/>
                <a:gd name="T1" fmla="*/ 5 h 22"/>
                <a:gd name="T2" fmla="*/ 17 w 23"/>
                <a:gd name="T3" fmla="*/ 0 h 22"/>
                <a:gd name="T4" fmla="*/ 23 w 23"/>
                <a:gd name="T5" fmla="*/ 17 h 22"/>
                <a:gd name="T6" fmla="*/ 6 w 23"/>
                <a:gd name="T7" fmla="*/ 22 h 22"/>
                <a:gd name="T8" fmla="*/ 0 w 23"/>
                <a:gd name="T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0" y="5"/>
                  </a:moveTo>
                  <a:lnTo>
                    <a:pt x="17" y="0"/>
                  </a:lnTo>
                  <a:lnTo>
                    <a:pt x="23" y="17"/>
                  </a:lnTo>
                  <a:lnTo>
                    <a:pt x="6" y="2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0" name="Freeform 162"/>
            <p:cNvSpPr>
              <a:spLocks/>
            </p:cNvSpPr>
            <p:nvPr/>
          </p:nvSpPr>
          <p:spPr bwMode="auto">
            <a:xfrm>
              <a:off x="2397" y="2844"/>
              <a:ext cx="34" cy="40"/>
            </a:xfrm>
            <a:custGeom>
              <a:avLst/>
              <a:gdLst>
                <a:gd name="T0" fmla="*/ 17 w 34"/>
                <a:gd name="T1" fmla="*/ 0 h 40"/>
                <a:gd name="T2" fmla="*/ 34 w 34"/>
                <a:gd name="T3" fmla="*/ 34 h 40"/>
                <a:gd name="T4" fmla="*/ 17 w 34"/>
                <a:gd name="T5" fmla="*/ 40 h 40"/>
                <a:gd name="T6" fmla="*/ 0 w 34"/>
                <a:gd name="T7" fmla="*/ 6 h 40"/>
                <a:gd name="T8" fmla="*/ 17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7" y="0"/>
                  </a:moveTo>
                  <a:lnTo>
                    <a:pt x="34" y="34"/>
                  </a:lnTo>
                  <a:lnTo>
                    <a:pt x="17" y="40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1" name="Freeform 163"/>
            <p:cNvSpPr>
              <a:spLocks/>
            </p:cNvSpPr>
            <p:nvPr/>
          </p:nvSpPr>
          <p:spPr bwMode="auto">
            <a:xfrm>
              <a:off x="2414" y="2878"/>
              <a:ext cx="34" cy="40"/>
            </a:xfrm>
            <a:custGeom>
              <a:avLst/>
              <a:gdLst>
                <a:gd name="T0" fmla="*/ 17 w 34"/>
                <a:gd name="T1" fmla="*/ 0 h 40"/>
                <a:gd name="T2" fmla="*/ 34 w 34"/>
                <a:gd name="T3" fmla="*/ 28 h 40"/>
                <a:gd name="T4" fmla="*/ 17 w 34"/>
                <a:gd name="T5" fmla="*/ 40 h 40"/>
                <a:gd name="T6" fmla="*/ 0 w 34"/>
                <a:gd name="T7" fmla="*/ 11 h 40"/>
                <a:gd name="T8" fmla="*/ 17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7" y="0"/>
                  </a:moveTo>
                  <a:lnTo>
                    <a:pt x="34" y="28"/>
                  </a:lnTo>
                  <a:lnTo>
                    <a:pt x="17" y="40"/>
                  </a:lnTo>
                  <a:lnTo>
                    <a:pt x="0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2" name="Freeform 164"/>
            <p:cNvSpPr>
              <a:spLocks/>
            </p:cNvSpPr>
            <p:nvPr/>
          </p:nvSpPr>
          <p:spPr bwMode="auto">
            <a:xfrm>
              <a:off x="2431" y="2906"/>
              <a:ext cx="23" cy="23"/>
            </a:xfrm>
            <a:custGeom>
              <a:avLst/>
              <a:gdLst>
                <a:gd name="T0" fmla="*/ 12 w 23"/>
                <a:gd name="T1" fmla="*/ 0 h 23"/>
                <a:gd name="T2" fmla="*/ 23 w 23"/>
                <a:gd name="T3" fmla="*/ 12 h 23"/>
                <a:gd name="T4" fmla="*/ 12 w 23"/>
                <a:gd name="T5" fmla="*/ 23 h 23"/>
                <a:gd name="T6" fmla="*/ 0 w 23"/>
                <a:gd name="T7" fmla="*/ 12 h 23"/>
                <a:gd name="T8" fmla="*/ 12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2" y="0"/>
                  </a:moveTo>
                  <a:lnTo>
                    <a:pt x="23" y="12"/>
                  </a:lnTo>
                  <a:lnTo>
                    <a:pt x="12" y="23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3" name="Freeform 165"/>
            <p:cNvSpPr>
              <a:spLocks/>
            </p:cNvSpPr>
            <p:nvPr/>
          </p:nvSpPr>
          <p:spPr bwMode="auto">
            <a:xfrm>
              <a:off x="2488" y="2974"/>
              <a:ext cx="23" cy="29"/>
            </a:xfrm>
            <a:custGeom>
              <a:avLst/>
              <a:gdLst>
                <a:gd name="T0" fmla="*/ 11 w 23"/>
                <a:gd name="T1" fmla="*/ 0 h 29"/>
                <a:gd name="T2" fmla="*/ 23 w 23"/>
                <a:gd name="T3" fmla="*/ 17 h 29"/>
                <a:gd name="T4" fmla="*/ 11 w 23"/>
                <a:gd name="T5" fmla="*/ 29 h 29"/>
                <a:gd name="T6" fmla="*/ 0 w 23"/>
                <a:gd name="T7" fmla="*/ 12 h 29"/>
                <a:gd name="T8" fmla="*/ 11 w 23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9">
                  <a:moveTo>
                    <a:pt x="11" y="0"/>
                  </a:moveTo>
                  <a:lnTo>
                    <a:pt x="23" y="17"/>
                  </a:lnTo>
                  <a:lnTo>
                    <a:pt x="11" y="29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4" name="Freeform 166"/>
            <p:cNvSpPr>
              <a:spLocks/>
            </p:cNvSpPr>
            <p:nvPr/>
          </p:nvSpPr>
          <p:spPr bwMode="auto">
            <a:xfrm>
              <a:off x="2499" y="2991"/>
              <a:ext cx="29" cy="23"/>
            </a:xfrm>
            <a:custGeom>
              <a:avLst/>
              <a:gdLst>
                <a:gd name="T0" fmla="*/ 12 w 29"/>
                <a:gd name="T1" fmla="*/ 0 h 23"/>
                <a:gd name="T2" fmla="*/ 29 w 29"/>
                <a:gd name="T3" fmla="*/ 12 h 23"/>
                <a:gd name="T4" fmla="*/ 17 w 29"/>
                <a:gd name="T5" fmla="*/ 23 h 23"/>
                <a:gd name="T6" fmla="*/ 0 w 29"/>
                <a:gd name="T7" fmla="*/ 12 h 23"/>
                <a:gd name="T8" fmla="*/ 12 w 29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lnTo>
                    <a:pt x="29" y="12"/>
                  </a:lnTo>
                  <a:lnTo>
                    <a:pt x="17" y="23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5" name="Freeform 167"/>
            <p:cNvSpPr>
              <a:spLocks/>
            </p:cNvSpPr>
            <p:nvPr/>
          </p:nvSpPr>
          <p:spPr bwMode="auto">
            <a:xfrm>
              <a:off x="2516" y="3003"/>
              <a:ext cx="29" cy="28"/>
            </a:xfrm>
            <a:custGeom>
              <a:avLst/>
              <a:gdLst>
                <a:gd name="T0" fmla="*/ 12 w 29"/>
                <a:gd name="T1" fmla="*/ 0 h 28"/>
                <a:gd name="T2" fmla="*/ 29 w 29"/>
                <a:gd name="T3" fmla="*/ 17 h 28"/>
                <a:gd name="T4" fmla="*/ 17 w 29"/>
                <a:gd name="T5" fmla="*/ 28 h 28"/>
                <a:gd name="T6" fmla="*/ 0 w 29"/>
                <a:gd name="T7" fmla="*/ 11 h 28"/>
                <a:gd name="T8" fmla="*/ 12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2" y="0"/>
                  </a:moveTo>
                  <a:lnTo>
                    <a:pt x="29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6" name="Freeform 168"/>
            <p:cNvSpPr>
              <a:spLocks/>
            </p:cNvSpPr>
            <p:nvPr/>
          </p:nvSpPr>
          <p:spPr bwMode="auto">
            <a:xfrm>
              <a:off x="2533" y="3020"/>
              <a:ext cx="29" cy="28"/>
            </a:xfrm>
            <a:custGeom>
              <a:avLst/>
              <a:gdLst>
                <a:gd name="T0" fmla="*/ 12 w 29"/>
                <a:gd name="T1" fmla="*/ 0 h 28"/>
                <a:gd name="T2" fmla="*/ 29 w 29"/>
                <a:gd name="T3" fmla="*/ 16 h 28"/>
                <a:gd name="T4" fmla="*/ 17 w 29"/>
                <a:gd name="T5" fmla="*/ 28 h 28"/>
                <a:gd name="T6" fmla="*/ 0 w 29"/>
                <a:gd name="T7" fmla="*/ 11 h 28"/>
                <a:gd name="T8" fmla="*/ 12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2" y="0"/>
                  </a:moveTo>
                  <a:lnTo>
                    <a:pt x="29" y="16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7" name="Freeform 169"/>
            <p:cNvSpPr>
              <a:spLocks/>
            </p:cNvSpPr>
            <p:nvPr/>
          </p:nvSpPr>
          <p:spPr bwMode="auto">
            <a:xfrm>
              <a:off x="2550" y="3036"/>
              <a:ext cx="29" cy="23"/>
            </a:xfrm>
            <a:custGeom>
              <a:avLst/>
              <a:gdLst>
                <a:gd name="T0" fmla="*/ 12 w 29"/>
                <a:gd name="T1" fmla="*/ 0 h 23"/>
                <a:gd name="T2" fmla="*/ 29 w 29"/>
                <a:gd name="T3" fmla="*/ 12 h 23"/>
                <a:gd name="T4" fmla="*/ 17 w 29"/>
                <a:gd name="T5" fmla="*/ 23 h 23"/>
                <a:gd name="T6" fmla="*/ 0 w 29"/>
                <a:gd name="T7" fmla="*/ 12 h 23"/>
                <a:gd name="T8" fmla="*/ 12 w 29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lnTo>
                    <a:pt x="29" y="12"/>
                  </a:lnTo>
                  <a:lnTo>
                    <a:pt x="17" y="23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8" name="Freeform 170"/>
            <p:cNvSpPr>
              <a:spLocks/>
            </p:cNvSpPr>
            <p:nvPr/>
          </p:nvSpPr>
          <p:spPr bwMode="auto">
            <a:xfrm>
              <a:off x="2567" y="3048"/>
              <a:ext cx="23" cy="22"/>
            </a:xfrm>
            <a:custGeom>
              <a:avLst/>
              <a:gdLst>
                <a:gd name="T0" fmla="*/ 12 w 23"/>
                <a:gd name="T1" fmla="*/ 0 h 22"/>
                <a:gd name="T2" fmla="*/ 23 w 23"/>
                <a:gd name="T3" fmla="*/ 11 h 22"/>
                <a:gd name="T4" fmla="*/ 12 w 23"/>
                <a:gd name="T5" fmla="*/ 22 h 22"/>
                <a:gd name="T6" fmla="*/ 0 w 23"/>
                <a:gd name="T7" fmla="*/ 11 h 22"/>
                <a:gd name="T8" fmla="*/ 12 w 23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2" y="0"/>
                  </a:moveTo>
                  <a:lnTo>
                    <a:pt x="23" y="11"/>
                  </a:lnTo>
                  <a:lnTo>
                    <a:pt x="12" y="22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299" name="Freeform 171"/>
            <p:cNvSpPr>
              <a:spLocks/>
            </p:cNvSpPr>
            <p:nvPr/>
          </p:nvSpPr>
          <p:spPr bwMode="auto">
            <a:xfrm>
              <a:off x="2641" y="3104"/>
              <a:ext cx="22" cy="23"/>
            </a:xfrm>
            <a:custGeom>
              <a:avLst/>
              <a:gdLst>
                <a:gd name="T0" fmla="*/ 5 w 22"/>
                <a:gd name="T1" fmla="*/ 0 h 23"/>
                <a:gd name="T2" fmla="*/ 22 w 22"/>
                <a:gd name="T3" fmla="*/ 6 h 23"/>
                <a:gd name="T4" fmla="*/ 17 w 22"/>
                <a:gd name="T5" fmla="*/ 23 h 23"/>
                <a:gd name="T6" fmla="*/ 0 w 22"/>
                <a:gd name="T7" fmla="*/ 17 h 23"/>
                <a:gd name="T8" fmla="*/ 5 w 2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5" y="0"/>
                  </a:moveTo>
                  <a:lnTo>
                    <a:pt x="22" y="6"/>
                  </a:lnTo>
                  <a:lnTo>
                    <a:pt x="17" y="23"/>
                  </a:lnTo>
                  <a:lnTo>
                    <a:pt x="0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0" name="Freeform 172"/>
            <p:cNvSpPr>
              <a:spLocks/>
            </p:cNvSpPr>
            <p:nvPr/>
          </p:nvSpPr>
          <p:spPr bwMode="auto">
            <a:xfrm>
              <a:off x="2652" y="3116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7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1" name="Freeform 173"/>
            <p:cNvSpPr>
              <a:spLocks/>
            </p:cNvSpPr>
            <p:nvPr/>
          </p:nvSpPr>
          <p:spPr bwMode="auto">
            <a:xfrm>
              <a:off x="2669" y="3133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7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2" name="Freeform 174"/>
            <p:cNvSpPr>
              <a:spLocks/>
            </p:cNvSpPr>
            <p:nvPr/>
          </p:nvSpPr>
          <p:spPr bwMode="auto">
            <a:xfrm>
              <a:off x="2686" y="3150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7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3" name="Freeform 175"/>
            <p:cNvSpPr>
              <a:spLocks/>
            </p:cNvSpPr>
            <p:nvPr/>
          </p:nvSpPr>
          <p:spPr bwMode="auto">
            <a:xfrm>
              <a:off x="2703" y="3167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6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6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4" name="Freeform 176"/>
            <p:cNvSpPr>
              <a:spLocks/>
            </p:cNvSpPr>
            <p:nvPr/>
          </p:nvSpPr>
          <p:spPr bwMode="auto">
            <a:xfrm>
              <a:off x="2726" y="3178"/>
              <a:ext cx="17" cy="22"/>
            </a:xfrm>
            <a:custGeom>
              <a:avLst/>
              <a:gdLst>
                <a:gd name="T0" fmla="*/ 5 w 17"/>
                <a:gd name="T1" fmla="*/ 0 h 22"/>
                <a:gd name="T2" fmla="*/ 17 w 17"/>
                <a:gd name="T3" fmla="*/ 5 h 22"/>
                <a:gd name="T4" fmla="*/ 11 w 17"/>
                <a:gd name="T5" fmla="*/ 22 h 22"/>
                <a:gd name="T6" fmla="*/ 0 w 17"/>
                <a:gd name="T7" fmla="*/ 17 h 22"/>
                <a:gd name="T8" fmla="*/ 5 w 1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2">
                  <a:moveTo>
                    <a:pt x="5" y="0"/>
                  </a:moveTo>
                  <a:lnTo>
                    <a:pt x="17" y="5"/>
                  </a:lnTo>
                  <a:lnTo>
                    <a:pt x="11" y="22"/>
                  </a:lnTo>
                  <a:lnTo>
                    <a:pt x="0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5" name="Freeform 177"/>
            <p:cNvSpPr>
              <a:spLocks/>
            </p:cNvSpPr>
            <p:nvPr/>
          </p:nvSpPr>
          <p:spPr bwMode="auto">
            <a:xfrm>
              <a:off x="2799" y="3234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7 w 17"/>
                <a:gd name="T3" fmla="*/ 6 h 17"/>
                <a:gd name="T4" fmla="*/ 6 w 17"/>
                <a:gd name="T5" fmla="*/ 17 h 17"/>
                <a:gd name="T6" fmla="*/ 0 w 17"/>
                <a:gd name="T7" fmla="*/ 12 h 17"/>
                <a:gd name="T8" fmla="*/ 12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lnTo>
                    <a:pt x="17" y="6"/>
                  </a:lnTo>
                  <a:lnTo>
                    <a:pt x="6" y="17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6" name="Rectangle 178"/>
            <p:cNvSpPr>
              <a:spLocks noChangeArrowheads="1"/>
            </p:cNvSpPr>
            <p:nvPr/>
          </p:nvSpPr>
          <p:spPr bwMode="auto">
            <a:xfrm>
              <a:off x="2811" y="3234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7" name="Freeform 179"/>
            <p:cNvSpPr>
              <a:spLocks/>
            </p:cNvSpPr>
            <p:nvPr/>
          </p:nvSpPr>
          <p:spPr bwMode="auto">
            <a:xfrm>
              <a:off x="2828" y="3234"/>
              <a:ext cx="22" cy="23"/>
            </a:xfrm>
            <a:custGeom>
              <a:avLst/>
              <a:gdLst>
                <a:gd name="T0" fmla="*/ 5 w 22"/>
                <a:gd name="T1" fmla="*/ 0 h 23"/>
                <a:gd name="T2" fmla="*/ 22 w 22"/>
                <a:gd name="T3" fmla="*/ 6 h 23"/>
                <a:gd name="T4" fmla="*/ 17 w 22"/>
                <a:gd name="T5" fmla="*/ 23 h 23"/>
                <a:gd name="T6" fmla="*/ 0 w 22"/>
                <a:gd name="T7" fmla="*/ 17 h 23"/>
                <a:gd name="T8" fmla="*/ 5 w 2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5" y="0"/>
                  </a:moveTo>
                  <a:lnTo>
                    <a:pt x="22" y="6"/>
                  </a:lnTo>
                  <a:lnTo>
                    <a:pt x="17" y="23"/>
                  </a:lnTo>
                  <a:lnTo>
                    <a:pt x="0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8" name="Rectangle 180"/>
            <p:cNvSpPr>
              <a:spLocks noChangeArrowheads="1"/>
            </p:cNvSpPr>
            <p:nvPr/>
          </p:nvSpPr>
          <p:spPr bwMode="auto">
            <a:xfrm>
              <a:off x="2845" y="3240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09" name="Rectangle 181"/>
            <p:cNvSpPr>
              <a:spLocks noChangeArrowheads="1"/>
            </p:cNvSpPr>
            <p:nvPr/>
          </p:nvSpPr>
          <p:spPr bwMode="auto">
            <a:xfrm>
              <a:off x="2862" y="3240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0" name="Freeform 182"/>
            <p:cNvSpPr>
              <a:spLocks/>
            </p:cNvSpPr>
            <p:nvPr/>
          </p:nvSpPr>
          <p:spPr bwMode="auto">
            <a:xfrm>
              <a:off x="2873" y="3246"/>
              <a:ext cx="28" cy="22"/>
            </a:xfrm>
            <a:custGeom>
              <a:avLst/>
              <a:gdLst>
                <a:gd name="T0" fmla="*/ 11 w 28"/>
                <a:gd name="T1" fmla="*/ 0 h 22"/>
                <a:gd name="T2" fmla="*/ 28 w 28"/>
                <a:gd name="T3" fmla="*/ 11 h 22"/>
                <a:gd name="T4" fmla="*/ 17 w 28"/>
                <a:gd name="T5" fmla="*/ 22 h 22"/>
                <a:gd name="T6" fmla="*/ 0 w 28"/>
                <a:gd name="T7" fmla="*/ 11 h 22"/>
                <a:gd name="T8" fmla="*/ 11 w 2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11" y="0"/>
                  </a:moveTo>
                  <a:lnTo>
                    <a:pt x="28" y="11"/>
                  </a:lnTo>
                  <a:lnTo>
                    <a:pt x="17" y="2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1" name="Freeform 183"/>
            <p:cNvSpPr>
              <a:spLocks/>
            </p:cNvSpPr>
            <p:nvPr/>
          </p:nvSpPr>
          <p:spPr bwMode="auto">
            <a:xfrm>
              <a:off x="2896" y="3251"/>
              <a:ext cx="22" cy="23"/>
            </a:xfrm>
            <a:custGeom>
              <a:avLst/>
              <a:gdLst>
                <a:gd name="T0" fmla="*/ 5 w 22"/>
                <a:gd name="T1" fmla="*/ 0 h 23"/>
                <a:gd name="T2" fmla="*/ 22 w 22"/>
                <a:gd name="T3" fmla="*/ 6 h 23"/>
                <a:gd name="T4" fmla="*/ 17 w 22"/>
                <a:gd name="T5" fmla="*/ 23 h 23"/>
                <a:gd name="T6" fmla="*/ 0 w 22"/>
                <a:gd name="T7" fmla="*/ 17 h 23"/>
                <a:gd name="T8" fmla="*/ 5 w 2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5" y="0"/>
                  </a:moveTo>
                  <a:lnTo>
                    <a:pt x="22" y="6"/>
                  </a:lnTo>
                  <a:lnTo>
                    <a:pt x="17" y="23"/>
                  </a:lnTo>
                  <a:lnTo>
                    <a:pt x="0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2" name="Freeform 184"/>
            <p:cNvSpPr>
              <a:spLocks/>
            </p:cNvSpPr>
            <p:nvPr/>
          </p:nvSpPr>
          <p:spPr bwMode="auto">
            <a:xfrm>
              <a:off x="2907" y="3251"/>
              <a:ext cx="17" cy="23"/>
            </a:xfrm>
            <a:custGeom>
              <a:avLst/>
              <a:gdLst>
                <a:gd name="T0" fmla="*/ 0 w 17"/>
                <a:gd name="T1" fmla="*/ 6 h 23"/>
                <a:gd name="T2" fmla="*/ 11 w 17"/>
                <a:gd name="T3" fmla="*/ 0 h 23"/>
                <a:gd name="T4" fmla="*/ 17 w 17"/>
                <a:gd name="T5" fmla="*/ 17 h 23"/>
                <a:gd name="T6" fmla="*/ 6 w 17"/>
                <a:gd name="T7" fmla="*/ 23 h 23"/>
                <a:gd name="T8" fmla="*/ 0 w 17"/>
                <a:gd name="T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3">
                  <a:moveTo>
                    <a:pt x="0" y="6"/>
                  </a:moveTo>
                  <a:lnTo>
                    <a:pt x="11" y="0"/>
                  </a:lnTo>
                  <a:lnTo>
                    <a:pt x="17" y="17"/>
                  </a:lnTo>
                  <a:lnTo>
                    <a:pt x="6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3" name="Rectangle 185"/>
            <p:cNvSpPr>
              <a:spLocks noChangeArrowheads="1"/>
            </p:cNvSpPr>
            <p:nvPr/>
          </p:nvSpPr>
          <p:spPr bwMode="auto">
            <a:xfrm>
              <a:off x="2992" y="3257"/>
              <a:ext cx="5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4" name="Freeform 186"/>
            <p:cNvSpPr>
              <a:spLocks/>
            </p:cNvSpPr>
            <p:nvPr/>
          </p:nvSpPr>
          <p:spPr bwMode="auto">
            <a:xfrm>
              <a:off x="2992" y="3263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7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5" name="Freeform 187"/>
            <p:cNvSpPr>
              <a:spLocks/>
            </p:cNvSpPr>
            <p:nvPr/>
          </p:nvSpPr>
          <p:spPr bwMode="auto">
            <a:xfrm>
              <a:off x="3014" y="3274"/>
              <a:ext cx="23" cy="23"/>
            </a:xfrm>
            <a:custGeom>
              <a:avLst/>
              <a:gdLst>
                <a:gd name="T0" fmla="*/ 6 w 23"/>
                <a:gd name="T1" fmla="*/ 0 h 23"/>
                <a:gd name="T2" fmla="*/ 23 w 23"/>
                <a:gd name="T3" fmla="*/ 6 h 23"/>
                <a:gd name="T4" fmla="*/ 17 w 23"/>
                <a:gd name="T5" fmla="*/ 23 h 23"/>
                <a:gd name="T6" fmla="*/ 0 w 23"/>
                <a:gd name="T7" fmla="*/ 17 h 23"/>
                <a:gd name="T8" fmla="*/ 6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0"/>
                  </a:moveTo>
                  <a:lnTo>
                    <a:pt x="23" y="6"/>
                  </a:lnTo>
                  <a:lnTo>
                    <a:pt x="17" y="23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6" name="Freeform 188"/>
            <p:cNvSpPr>
              <a:spLocks/>
            </p:cNvSpPr>
            <p:nvPr/>
          </p:nvSpPr>
          <p:spPr bwMode="auto">
            <a:xfrm>
              <a:off x="3026" y="3274"/>
              <a:ext cx="22" cy="23"/>
            </a:xfrm>
            <a:custGeom>
              <a:avLst/>
              <a:gdLst>
                <a:gd name="T0" fmla="*/ 0 w 22"/>
                <a:gd name="T1" fmla="*/ 6 h 23"/>
                <a:gd name="T2" fmla="*/ 17 w 22"/>
                <a:gd name="T3" fmla="*/ 0 h 23"/>
                <a:gd name="T4" fmla="*/ 22 w 22"/>
                <a:gd name="T5" fmla="*/ 17 h 23"/>
                <a:gd name="T6" fmla="*/ 5 w 22"/>
                <a:gd name="T7" fmla="*/ 23 h 23"/>
                <a:gd name="T8" fmla="*/ 0 w 22"/>
                <a:gd name="T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0" y="6"/>
                  </a:moveTo>
                  <a:lnTo>
                    <a:pt x="17" y="0"/>
                  </a:lnTo>
                  <a:lnTo>
                    <a:pt x="22" y="17"/>
                  </a:lnTo>
                  <a:lnTo>
                    <a:pt x="5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7" name="Freeform 189"/>
            <p:cNvSpPr>
              <a:spLocks/>
            </p:cNvSpPr>
            <p:nvPr/>
          </p:nvSpPr>
          <p:spPr bwMode="auto">
            <a:xfrm>
              <a:off x="3043" y="3268"/>
              <a:ext cx="28" cy="23"/>
            </a:xfrm>
            <a:custGeom>
              <a:avLst/>
              <a:gdLst>
                <a:gd name="T0" fmla="*/ 0 w 28"/>
                <a:gd name="T1" fmla="*/ 12 h 23"/>
                <a:gd name="T2" fmla="*/ 17 w 28"/>
                <a:gd name="T3" fmla="*/ 0 h 23"/>
                <a:gd name="T4" fmla="*/ 28 w 28"/>
                <a:gd name="T5" fmla="*/ 12 h 23"/>
                <a:gd name="T6" fmla="*/ 11 w 28"/>
                <a:gd name="T7" fmla="*/ 23 h 23"/>
                <a:gd name="T8" fmla="*/ 0 w 28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0" y="12"/>
                  </a:moveTo>
                  <a:lnTo>
                    <a:pt x="17" y="0"/>
                  </a:lnTo>
                  <a:lnTo>
                    <a:pt x="28" y="12"/>
                  </a:lnTo>
                  <a:lnTo>
                    <a:pt x="11" y="2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8" name="Freeform 190"/>
            <p:cNvSpPr>
              <a:spLocks/>
            </p:cNvSpPr>
            <p:nvPr/>
          </p:nvSpPr>
          <p:spPr bwMode="auto">
            <a:xfrm>
              <a:off x="3060" y="3251"/>
              <a:ext cx="28" cy="29"/>
            </a:xfrm>
            <a:custGeom>
              <a:avLst/>
              <a:gdLst>
                <a:gd name="T0" fmla="*/ 0 w 28"/>
                <a:gd name="T1" fmla="*/ 17 h 29"/>
                <a:gd name="T2" fmla="*/ 17 w 28"/>
                <a:gd name="T3" fmla="*/ 0 h 29"/>
                <a:gd name="T4" fmla="*/ 28 w 28"/>
                <a:gd name="T5" fmla="*/ 12 h 29"/>
                <a:gd name="T6" fmla="*/ 11 w 28"/>
                <a:gd name="T7" fmla="*/ 29 h 29"/>
                <a:gd name="T8" fmla="*/ 0 w 28"/>
                <a:gd name="T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0" y="17"/>
                  </a:moveTo>
                  <a:lnTo>
                    <a:pt x="17" y="0"/>
                  </a:lnTo>
                  <a:lnTo>
                    <a:pt x="28" y="12"/>
                  </a:lnTo>
                  <a:lnTo>
                    <a:pt x="11" y="2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19" name="Freeform 191"/>
            <p:cNvSpPr>
              <a:spLocks/>
            </p:cNvSpPr>
            <p:nvPr/>
          </p:nvSpPr>
          <p:spPr bwMode="auto">
            <a:xfrm>
              <a:off x="3077" y="3251"/>
              <a:ext cx="22" cy="23"/>
            </a:xfrm>
            <a:custGeom>
              <a:avLst/>
              <a:gdLst>
                <a:gd name="T0" fmla="*/ 11 w 22"/>
                <a:gd name="T1" fmla="*/ 0 h 23"/>
                <a:gd name="T2" fmla="*/ 22 w 22"/>
                <a:gd name="T3" fmla="*/ 12 h 23"/>
                <a:gd name="T4" fmla="*/ 11 w 22"/>
                <a:gd name="T5" fmla="*/ 23 h 23"/>
                <a:gd name="T6" fmla="*/ 0 w 22"/>
                <a:gd name="T7" fmla="*/ 12 h 23"/>
                <a:gd name="T8" fmla="*/ 11 w 2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1" y="0"/>
                  </a:moveTo>
                  <a:lnTo>
                    <a:pt x="22" y="12"/>
                  </a:lnTo>
                  <a:lnTo>
                    <a:pt x="11" y="23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0" name="Freeform 192"/>
            <p:cNvSpPr>
              <a:spLocks/>
            </p:cNvSpPr>
            <p:nvPr/>
          </p:nvSpPr>
          <p:spPr bwMode="auto">
            <a:xfrm>
              <a:off x="3139" y="3314"/>
              <a:ext cx="23" cy="17"/>
            </a:xfrm>
            <a:custGeom>
              <a:avLst/>
              <a:gdLst>
                <a:gd name="T0" fmla="*/ 17 w 23"/>
                <a:gd name="T1" fmla="*/ 0 h 17"/>
                <a:gd name="T2" fmla="*/ 23 w 23"/>
                <a:gd name="T3" fmla="*/ 11 h 17"/>
                <a:gd name="T4" fmla="*/ 6 w 23"/>
                <a:gd name="T5" fmla="*/ 17 h 17"/>
                <a:gd name="T6" fmla="*/ 0 w 23"/>
                <a:gd name="T7" fmla="*/ 5 h 17"/>
                <a:gd name="T8" fmla="*/ 17 w 2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7">
                  <a:moveTo>
                    <a:pt x="17" y="0"/>
                  </a:moveTo>
                  <a:lnTo>
                    <a:pt x="23" y="11"/>
                  </a:lnTo>
                  <a:lnTo>
                    <a:pt x="6" y="17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1" name="Freeform 193"/>
            <p:cNvSpPr>
              <a:spLocks/>
            </p:cNvSpPr>
            <p:nvPr/>
          </p:nvSpPr>
          <p:spPr bwMode="auto">
            <a:xfrm>
              <a:off x="3145" y="3325"/>
              <a:ext cx="28" cy="28"/>
            </a:xfrm>
            <a:custGeom>
              <a:avLst/>
              <a:gdLst>
                <a:gd name="T0" fmla="*/ 11 w 28"/>
                <a:gd name="T1" fmla="*/ 0 h 28"/>
                <a:gd name="T2" fmla="*/ 28 w 28"/>
                <a:gd name="T3" fmla="*/ 17 h 28"/>
                <a:gd name="T4" fmla="*/ 17 w 28"/>
                <a:gd name="T5" fmla="*/ 28 h 28"/>
                <a:gd name="T6" fmla="*/ 0 w 28"/>
                <a:gd name="T7" fmla="*/ 11 h 28"/>
                <a:gd name="T8" fmla="*/ 11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1" y="0"/>
                  </a:moveTo>
                  <a:lnTo>
                    <a:pt x="28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2" name="Rectangle 194"/>
            <p:cNvSpPr>
              <a:spLocks noChangeArrowheads="1"/>
            </p:cNvSpPr>
            <p:nvPr/>
          </p:nvSpPr>
          <p:spPr bwMode="auto">
            <a:xfrm>
              <a:off x="3167" y="3336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3" name="Freeform 195"/>
            <p:cNvSpPr>
              <a:spLocks/>
            </p:cNvSpPr>
            <p:nvPr/>
          </p:nvSpPr>
          <p:spPr bwMode="auto">
            <a:xfrm>
              <a:off x="3184" y="3336"/>
              <a:ext cx="23" cy="23"/>
            </a:xfrm>
            <a:custGeom>
              <a:avLst/>
              <a:gdLst>
                <a:gd name="T0" fmla="*/ 6 w 23"/>
                <a:gd name="T1" fmla="*/ 0 h 23"/>
                <a:gd name="T2" fmla="*/ 23 w 23"/>
                <a:gd name="T3" fmla="*/ 6 h 23"/>
                <a:gd name="T4" fmla="*/ 17 w 23"/>
                <a:gd name="T5" fmla="*/ 23 h 23"/>
                <a:gd name="T6" fmla="*/ 0 w 23"/>
                <a:gd name="T7" fmla="*/ 17 h 23"/>
                <a:gd name="T8" fmla="*/ 6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0"/>
                  </a:moveTo>
                  <a:lnTo>
                    <a:pt x="23" y="6"/>
                  </a:lnTo>
                  <a:lnTo>
                    <a:pt x="17" y="23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4" name="Freeform 196"/>
            <p:cNvSpPr>
              <a:spLocks/>
            </p:cNvSpPr>
            <p:nvPr/>
          </p:nvSpPr>
          <p:spPr bwMode="auto">
            <a:xfrm>
              <a:off x="3196" y="3336"/>
              <a:ext cx="22" cy="23"/>
            </a:xfrm>
            <a:custGeom>
              <a:avLst/>
              <a:gdLst>
                <a:gd name="T0" fmla="*/ 0 w 22"/>
                <a:gd name="T1" fmla="*/ 6 h 23"/>
                <a:gd name="T2" fmla="*/ 17 w 22"/>
                <a:gd name="T3" fmla="*/ 0 h 23"/>
                <a:gd name="T4" fmla="*/ 22 w 22"/>
                <a:gd name="T5" fmla="*/ 17 h 23"/>
                <a:gd name="T6" fmla="*/ 5 w 22"/>
                <a:gd name="T7" fmla="*/ 23 h 23"/>
                <a:gd name="T8" fmla="*/ 0 w 22"/>
                <a:gd name="T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0" y="6"/>
                  </a:moveTo>
                  <a:lnTo>
                    <a:pt x="17" y="0"/>
                  </a:lnTo>
                  <a:lnTo>
                    <a:pt x="22" y="17"/>
                  </a:lnTo>
                  <a:lnTo>
                    <a:pt x="5" y="2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5" name="Rectangle 197"/>
            <p:cNvSpPr>
              <a:spLocks noChangeArrowheads="1"/>
            </p:cNvSpPr>
            <p:nvPr/>
          </p:nvSpPr>
          <p:spPr bwMode="auto">
            <a:xfrm>
              <a:off x="3218" y="3336"/>
              <a:ext cx="17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6" name="Freeform 198"/>
            <p:cNvSpPr>
              <a:spLocks/>
            </p:cNvSpPr>
            <p:nvPr/>
          </p:nvSpPr>
          <p:spPr bwMode="auto">
            <a:xfrm>
              <a:off x="3230" y="3342"/>
              <a:ext cx="28" cy="22"/>
            </a:xfrm>
            <a:custGeom>
              <a:avLst/>
              <a:gdLst>
                <a:gd name="T0" fmla="*/ 11 w 28"/>
                <a:gd name="T1" fmla="*/ 0 h 22"/>
                <a:gd name="T2" fmla="*/ 28 w 28"/>
                <a:gd name="T3" fmla="*/ 11 h 22"/>
                <a:gd name="T4" fmla="*/ 17 w 28"/>
                <a:gd name="T5" fmla="*/ 22 h 22"/>
                <a:gd name="T6" fmla="*/ 0 w 28"/>
                <a:gd name="T7" fmla="*/ 11 h 22"/>
                <a:gd name="T8" fmla="*/ 11 w 2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11" y="0"/>
                  </a:moveTo>
                  <a:lnTo>
                    <a:pt x="28" y="11"/>
                  </a:lnTo>
                  <a:lnTo>
                    <a:pt x="17" y="22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7" name="Freeform 199"/>
            <p:cNvSpPr>
              <a:spLocks/>
            </p:cNvSpPr>
            <p:nvPr/>
          </p:nvSpPr>
          <p:spPr bwMode="auto">
            <a:xfrm>
              <a:off x="3298" y="3404"/>
              <a:ext cx="28" cy="34"/>
            </a:xfrm>
            <a:custGeom>
              <a:avLst/>
              <a:gdLst>
                <a:gd name="T0" fmla="*/ 11 w 28"/>
                <a:gd name="T1" fmla="*/ 0 h 34"/>
                <a:gd name="T2" fmla="*/ 28 w 28"/>
                <a:gd name="T3" fmla="*/ 23 h 34"/>
                <a:gd name="T4" fmla="*/ 16 w 28"/>
                <a:gd name="T5" fmla="*/ 34 h 34"/>
                <a:gd name="T6" fmla="*/ 0 w 28"/>
                <a:gd name="T7" fmla="*/ 11 h 34"/>
                <a:gd name="T8" fmla="*/ 11 w 2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1" y="0"/>
                  </a:moveTo>
                  <a:lnTo>
                    <a:pt x="28" y="23"/>
                  </a:lnTo>
                  <a:lnTo>
                    <a:pt x="16" y="34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8" name="Freeform 200"/>
            <p:cNvSpPr>
              <a:spLocks/>
            </p:cNvSpPr>
            <p:nvPr/>
          </p:nvSpPr>
          <p:spPr bwMode="auto">
            <a:xfrm>
              <a:off x="3314" y="3427"/>
              <a:ext cx="29" cy="28"/>
            </a:xfrm>
            <a:custGeom>
              <a:avLst/>
              <a:gdLst>
                <a:gd name="T0" fmla="*/ 12 w 29"/>
                <a:gd name="T1" fmla="*/ 0 h 28"/>
                <a:gd name="T2" fmla="*/ 29 w 29"/>
                <a:gd name="T3" fmla="*/ 17 h 28"/>
                <a:gd name="T4" fmla="*/ 17 w 29"/>
                <a:gd name="T5" fmla="*/ 28 h 28"/>
                <a:gd name="T6" fmla="*/ 0 w 29"/>
                <a:gd name="T7" fmla="*/ 11 h 28"/>
                <a:gd name="T8" fmla="*/ 12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2" y="0"/>
                  </a:moveTo>
                  <a:lnTo>
                    <a:pt x="29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29" name="Freeform 201"/>
            <p:cNvSpPr>
              <a:spLocks/>
            </p:cNvSpPr>
            <p:nvPr/>
          </p:nvSpPr>
          <p:spPr bwMode="auto">
            <a:xfrm>
              <a:off x="3331" y="3444"/>
              <a:ext cx="29" cy="22"/>
            </a:xfrm>
            <a:custGeom>
              <a:avLst/>
              <a:gdLst>
                <a:gd name="T0" fmla="*/ 12 w 29"/>
                <a:gd name="T1" fmla="*/ 0 h 22"/>
                <a:gd name="T2" fmla="*/ 29 w 29"/>
                <a:gd name="T3" fmla="*/ 11 h 22"/>
                <a:gd name="T4" fmla="*/ 17 w 29"/>
                <a:gd name="T5" fmla="*/ 22 h 22"/>
                <a:gd name="T6" fmla="*/ 0 w 29"/>
                <a:gd name="T7" fmla="*/ 11 h 22"/>
                <a:gd name="T8" fmla="*/ 12 w 2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12" y="0"/>
                  </a:moveTo>
                  <a:lnTo>
                    <a:pt x="29" y="11"/>
                  </a:lnTo>
                  <a:lnTo>
                    <a:pt x="17" y="22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0" name="Freeform 202"/>
            <p:cNvSpPr>
              <a:spLocks/>
            </p:cNvSpPr>
            <p:nvPr/>
          </p:nvSpPr>
          <p:spPr bwMode="auto">
            <a:xfrm>
              <a:off x="3354" y="3449"/>
              <a:ext cx="23" cy="23"/>
            </a:xfrm>
            <a:custGeom>
              <a:avLst/>
              <a:gdLst>
                <a:gd name="T0" fmla="*/ 6 w 23"/>
                <a:gd name="T1" fmla="*/ 0 h 23"/>
                <a:gd name="T2" fmla="*/ 23 w 23"/>
                <a:gd name="T3" fmla="*/ 6 h 23"/>
                <a:gd name="T4" fmla="*/ 17 w 23"/>
                <a:gd name="T5" fmla="*/ 23 h 23"/>
                <a:gd name="T6" fmla="*/ 0 w 23"/>
                <a:gd name="T7" fmla="*/ 17 h 23"/>
                <a:gd name="T8" fmla="*/ 6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6" y="0"/>
                  </a:moveTo>
                  <a:lnTo>
                    <a:pt x="23" y="6"/>
                  </a:lnTo>
                  <a:lnTo>
                    <a:pt x="17" y="23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1" name="Freeform 203"/>
            <p:cNvSpPr>
              <a:spLocks/>
            </p:cNvSpPr>
            <p:nvPr/>
          </p:nvSpPr>
          <p:spPr bwMode="auto">
            <a:xfrm>
              <a:off x="3365" y="3461"/>
              <a:ext cx="29" cy="28"/>
            </a:xfrm>
            <a:custGeom>
              <a:avLst/>
              <a:gdLst>
                <a:gd name="T0" fmla="*/ 12 w 29"/>
                <a:gd name="T1" fmla="*/ 0 h 28"/>
                <a:gd name="T2" fmla="*/ 29 w 29"/>
                <a:gd name="T3" fmla="*/ 17 h 28"/>
                <a:gd name="T4" fmla="*/ 17 w 29"/>
                <a:gd name="T5" fmla="*/ 28 h 28"/>
                <a:gd name="T6" fmla="*/ 0 w 29"/>
                <a:gd name="T7" fmla="*/ 11 h 28"/>
                <a:gd name="T8" fmla="*/ 12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2" y="0"/>
                  </a:moveTo>
                  <a:lnTo>
                    <a:pt x="29" y="17"/>
                  </a:lnTo>
                  <a:lnTo>
                    <a:pt x="17" y="28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2" name="Freeform 204"/>
            <p:cNvSpPr>
              <a:spLocks/>
            </p:cNvSpPr>
            <p:nvPr/>
          </p:nvSpPr>
          <p:spPr bwMode="auto">
            <a:xfrm>
              <a:off x="3388" y="3472"/>
              <a:ext cx="17" cy="22"/>
            </a:xfrm>
            <a:custGeom>
              <a:avLst/>
              <a:gdLst>
                <a:gd name="T0" fmla="*/ 6 w 17"/>
                <a:gd name="T1" fmla="*/ 0 h 22"/>
                <a:gd name="T2" fmla="*/ 17 w 17"/>
                <a:gd name="T3" fmla="*/ 6 h 22"/>
                <a:gd name="T4" fmla="*/ 11 w 17"/>
                <a:gd name="T5" fmla="*/ 22 h 22"/>
                <a:gd name="T6" fmla="*/ 0 w 17"/>
                <a:gd name="T7" fmla="*/ 17 h 22"/>
                <a:gd name="T8" fmla="*/ 6 w 1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2">
                  <a:moveTo>
                    <a:pt x="6" y="0"/>
                  </a:moveTo>
                  <a:lnTo>
                    <a:pt x="17" y="6"/>
                  </a:lnTo>
                  <a:lnTo>
                    <a:pt x="11" y="22"/>
                  </a:lnTo>
                  <a:lnTo>
                    <a:pt x="0" y="1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3" name="Freeform 205"/>
            <p:cNvSpPr>
              <a:spLocks/>
            </p:cNvSpPr>
            <p:nvPr/>
          </p:nvSpPr>
          <p:spPr bwMode="auto">
            <a:xfrm>
              <a:off x="3462" y="3517"/>
              <a:ext cx="17" cy="17"/>
            </a:xfrm>
            <a:custGeom>
              <a:avLst/>
              <a:gdLst>
                <a:gd name="T0" fmla="*/ 11 w 17"/>
                <a:gd name="T1" fmla="*/ 0 h 17"/>
                <a:gd name="T2" fmla="*/ 17 w 17"/>
                <a:gd name="T3" fmla="*/ 6 h 17"/>
                <a:gd name="T4" fmla="*/ 5 w 17"/>
                <a:gd name="T5" fmla="*/ 17 h 17"/>
                <a:gd name="T6" fmla="*/ 0 w 17"/>
                <a:gd name="T7" fmla="*/ 11 h 17"/>
                <a:gd name="T8" fmla="*/ 11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1" y="0"/>
                  </a:moveTo>
                  <a:lnTo>
                    <a:pt x="17" y="6"/>
                  </a:lnTo>
                  <a:lnTo>
                    <a:pt x="5" y="17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4" name="Freeform 206"/>
            <p:cNvSpPr>
              <a:spLocks/>
            </p:cNvSpPr>
            <p:nvPr/>
          </p:nvSpPr>
          <p:spPr bwMode="auto">
            <a:xfrm>
              <a:off x="3467" y="3523"/>
              <a:ext cx="34" cy="51"/>
            </a:xfrm>
            <a:custGeom>
              <a:avLst/>
              <a:gdLst>
                <a:gd name="T0" fmla="*/ 17 w 34"/>
                <a:gd name="T1" fmla="*/ 0 h 51"/>
                <a:gd name="T2" fmla="*/ 34 w 34"/>
                <a:gd name="T3" fmla="*/ 45 h 51"/>
                <a:gd name="T4" fmla="*/ 17 w 34"/>
                <a:gd name="T5" fmla="*/ 51 h 51"/>
                <a:gd name="T6" fmla="*/ 0 w 34"/>
                <a:gd name="T7" fmla="*/ 5 h 51"/>
                <a:gd name="T8" fmla="*/ 17 w 34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1">
                  <a:moveTo>
                    <a:pt x="17" y="0"/>
                  </a:moveTo>
                  <a:lnTo>
                    <a:pt x="34" y="45"/>
                  </a:lnTo>
                  <a:lnTo>
                    <a:pt x="17" y="51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5" name="Freeform 207"/>
            <p:cNvSpPr>
              <a:spLocks/>
            </p:cNvSpPr>
            <p:nvPr/>
          </p:nvSpPr>
          <p:spPr bwMode="auto">
            <a:xfrm>
              <a:off x="3484" y="3568"/>
              <a:ext cx="34" cy="45"/>
            </a:xfrm>
            <a:custGeom>
              <a:avLst/>
              <a:gdLst>
                <a:gd name="T0" fmla="*/ 17 w 34"/>
                <a:gd name="T1" fmla="*/ 0 h 45"/>
                <a:gd name="T2" fmla="*/ 34 w 34"/>
                <a:gd name="T3" fmla="*/ 40 h 45"/>
                <a:gd name="T4" fmla="*/ 17 w 34"/>
                <a:gd name="T5" fmla="*/ 45 h 45"/>
                <a:gd name="T6" fmla="*/ 0 w 34"/>
                <a:gd name="T7" fmla="*/ 6 h 45"/>
                <a:gd name="T8" fmla="*/ 17 w 34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5">
                  <a:moveTo>
                    <a:pt x="17" y="0"/>
                  </a:moveTo>
                  <a:lnTo>
                    <a:pt x="34" y="40"/>
                  </a:lnTo>
                  <a:lnTo>
                    <a:pt x="17" y="45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6" name="Freeform 208"/>
            <p:cNvSpPr>
              <a:spLocks/>
            </p:cNvSpPr>
            <p:nvPr/>
          </p:nvSpPr>
          <p:spPr bwMode="auto">
            <a:xfrm>
              <a:off x="3501" y="3608"/>
              <a:ext cx="29" cy="28"/>
            </a:xfrm>
            <a:custGeom>
              <a:avLst/>
              <a:gdLst>
                <a:gd name="T0" fmla="*/ 17 w 29"/>
                <a:gd name="T1" fmla="*/ 0 h 28"/>
                <a:gd name="T2" fmla="*/ 29 w 29"/>
                <a:gd name="T3" fmla="*/ 22 h 28"/>
                <a:gd name="T4" fmla="*/ 12 w 29"/>
                <a:gd name="T5" fmla="*/ 28 h 28"/>
                <a:gd name="T6" fmla="*/ 0 w 29"/>
                <a:gd name="T7" fmla="*/ 5 h 28"/>
                <a:gd name="T8" fmla="*/ 17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7" y="0"/>
                  </a:moveTo>
                  <a:lnTo>
                    <a:pt x="29" y="22"/>
                  </a:lnTo>
                  <a:lnTo>
                    <a:pt x="12" y="28"/>
                  </a:lnTo>
                  <a:lnTo>
                    <a:pt x="0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7" name="Rectangle 209"/>
            <p:cNvSpPr>
              <a:spLocks noChangeArrowheads="1"/>
            </p:cNvSpPr>
            <p:nvPr/>
          </p:nvSpPr>
          <p:spPr bwMode="auto">
            <a:xfrm>
              <a:off x="3547" y="3704"/>
              <a:ext cx="17" cy="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8" name="Freeform 210"/>
            <p:cNvSpPr>
              <a:spLocks/>
            </p:cNvSpPr>
            <p:nvPr/>
          </p:nvSpPr>
          <p:spPr bwMode="auto">
            <a:xfrm>
              <a:off x="3547" y="3704"/>
              <a:ext cx="28" cy="34"/>
            </a:xfrm>
            <a:custGeom>
              <a:avLst/>
              <a:gdLst>
                <a:gd name="T0" fmla="*/ 11 w 28"/>
                <a:gd name="T1" fmla="*/ 0 h 34"/>
                <a:gd name="T2" fmla="*/ 28 w 28"/>
                <a:gd name="T3" fmla="*/ 22 h 34"/>
                <a:gd name="T4" fmla="*/ 17 w 28"/>
                <a:gd name="T5" fmla="*/ 34 h 34"/>
                <a:gd name="T6" fmla="*/ 0 w 28"/>
                <a:gd name="T7" fmla="*/ 11 h 34"/>
                <a:gd name="T8" fmla="*/ 11 w 2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1" y="0"/>
                  </a:moveTo>
                  <a:lnTo>
                    <a:pt x="28" y="22"/>
                  </a:lnTo>
                  <a:lnTo>
                    <a:pt x="17" y="34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39" name="Freeform 211"/>
            <p:cNvSpPr>
              <a:spLocks/>
            </p:cNvSpPr>
            <p:nvPr/>
          </p:nvSpPr>
          <p:spPr bwMode="auto">
            <a:xfrm>
              <a:off x="3564" y="3726"/>
              <a:ext cx="28" cy="34"/>
            </a:xfrm>
            <a:custGeom>
              <a:avLst/>
              <a:gdLst>
                <a:gd name="T0" fmla="*/ 11 w 28"/>
                <a:gd name="T1" fmla="*/ 0 h 34"/>
                <a:gd name="T2" fmla="*/ 28 w 28"/>
                <a:gd name="T3" fmla="*/ 23 h 34"/>
                <a:gd name="T4" fmla="*/ 17 w 28"/>
                <a:gd name="T5" fmla="*/ 34 h 34"/>
                <a:gd name="T6" fmla="*/ 0 w 28"/>
                <a:gd name="T7" fmla="*/ 12 h 34"/>
                <a:gd name="T8" fmla="*/ 11 w 2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1" y="0"/>
                  </a:moveTo>
                  <a:lnTo>
                    <a:pt x="28" y="23"/>
                  </a:lnTo>
                  <a:lnTo>
                    <a:pt x="17" y="3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0" name="Freeform 212"/>
            <p:cNvSpPr>
              <a:spLocks/>
            </p:cNvSpPr>
            <p:nvPr/>
          </p:nvSpPr>
          <p:spPr bwMode="auto">
            <a:xfrm>
              <a:off x="3581" y="3749"/>
              <a:ext cx="34" cy="40"/>
            </a:xfrm>
            <a:custGeom>
              <a:avLst/>
              <a:gdLst>
                <a:gd name="T0" fmla="*/ 17 w 34"/>
                <a:gd name="T1" fmla="*/ 0 h 40"/>
                <a:gd name="T2" fmla="*/ 34 w 34"/>
                <a:gd name="T3" fmla="*/ 34 h 40"/>
                <a:gd name="T4" fmla="*/ 17 w 34"/>
                <a:gd name="T5" fmla="*/ 40 h 40"/>
                <a:gd name="T6" fmla="*/ 0 w 34"/>
                <a:gd name="T7" fmla="*/ 6 h 40"/>
                <a:gd name="T8" fmla="*/ 17 w 34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7" y="0"/>
                  </a:moveTo>
                  <a:lnTo>
                    <a:pt x="34" y="34"/>
                  </a:lnTo>
                  <a:lnTo>
                    <a:pt x="17" y="40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1" name="Freeform 213"/>
            <p:cNvSpPr>
              <a:spLocks/>
            </p:cNvSpPr>
            <p:nvPr/>
          </p:nvSpPr>
          <p:spPr bwMode="auto">
            <a:xfrm>
              <a:off x="3598" y="3783"/>
              <a:ext cx="28" cy="28"/>
            </a:xfrm>
            <a:custGeom>
              <a:avLst/>
              <a:gdLst>
                <a:gd name="T0" fmla="*/ 17 w 28"/>
                <a:gd name="T1" fmla="*/ 0 h 28"/>
                <a:gd name="T2" fmla="*/ 28 w 28"/>
                <a:gd name="T3" fmla="*/ 22 h 28"/>
                <a:gd name="T4" fmla="*/ 11 w 28"/>
                <a:gd name="T5" fmla="*/ 28 h 28"/>
                <a:gd name="T6" fmla="*/ 0 w 28"/>
                <a:gd name="T7" fmla="*/ 6 h 28"/>
                <a:gd name="T8" fmla="*/ 1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7" y="0"/>
                  </a:moveTo>
                  <a:lnTo>
                    <a:pt x="28" y="22"/>
                  </a:lnTo>
                  <a:lnTo>
                    <a:pt x="11" y="28"/>
                  </a:lnTo>
                  <a:lnTo>
                    <a:pt x="0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2" name="Rectangle 214"/>
            <p:cNvSpPr>
              <a:spLocks noChangeArrowheads="1"/>
            </p:cNvSpPr>
            <p:nvPr/>
          </p:nvSpPr>
          <p:spPr bwMode="auto">
            <a:xfrm>
              <a:off x="3677" y="3839"/>
              <a:ext cx="11" cy="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3" name="Freeform 215"/>
            <p:cNvSpPr>
              <a:spLocks/>
            </p:cNvSpPr>
            <p:nvPr/>
          </p:nvSpPr>
          <p:spPr bwMode="auto">
            <a:xfrm>
              <a:off x="3677" y="3817"/>
              <a:ext cx="34" cy="39"/>
            </a:xfrm>
            <a:custGeom>
              <a:avLst/>
              <a:gdLst>
                <a:gd name="T0" fmla="*/ 0 w 34"/>
                <a:gd name="T1" fmla="*/ 28 h 39"/>
                <a:gd name="T2" fmla="*/ 17 w 34"/>
                <a:gd name="T3" fmla="*/ 0 h 39"/>
                <a:gd name="T4" fmla="*/ 34 w 34"/>
                <a:gd name="T5" fmla="*/ 11 h 39"/>
                <a:gd name="T6" fmla="*/ 17 w 34"/>
                <a:gd name="T7" fmla="*/ 39 h 39"/>
                <a:gd name="T8" fmla="*/ 0 w 34"/>
                <a:gd name="T9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0" y="28"/>
                  </a:moveTo>
                  <a:lnTo>
                    <a:pt x="17" y="0"/>
                  </a:lnTo>
                  <a:lnTo>
                    <a:pt x="34" y="11"/>
                  </a:lnTo>
                  <a:lnTo>
                    <a:pt x="17" y="39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4" name="Freeform 216"/>
            <p:cNvSpPr>
              <a:spLocks/>
            </p:cNvSpPr>
            <p:nvPr/>
          </p:nvSpPr>
          <p:spPr bwMode="auto">
            <a:xfrm>
              <a:off x="3694" y="3783"/>
              <a:ext cx="34" cy="39"/>
            </a:xfrm>
            <a:custGeom>
              <a:avLst/>
              <a:gdLst>
                <a:gd name="T0" fmla="*/ 0 w 34"/>
                <a:gd name="T1" fmla="*/ 34 h 39"/>
                <a:gd name="T2" fmla="*/ 17 w 34"/>
                <a:gd name="T3" fmla="*/ 0 h 39"/>
                <a:gd name="T4" fmla="*/ 34 w 34"/>
                <a:gd name="T5" fmla="*/ 6 h 39"/>
                <a:gd name="T6" fmla="*/ 17 w 34"/>
                <a:gd name="T7" fmla="*/ 39 h 39"/>
                <a:gd name="T8" fmla="*/ 0 w 34"/>
                <a:gd name="T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0" y="34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5" name="Freeform 217"/>
            <p:cNvSpPr>
              <a:spLocks/>
            </p:cNvSpPr>
            <p:nvPr/>
          </p:nvSpPr>
          <p:spPr bwMode="auto">
            <a:xfrm>
              <a:off x="3711" y="3749"/>
              <a:ext cx="34" cy="40"/>
            </a:xfrm>
            <a:custGeom>
              <a:avLst/>
              <a:gdLst>
                <a:gd name="T0" fmla="*/ 0 w 34"/>
                <a:gd name="T1" fmla="*/ 34 h 40"/>
                <a:gd name="T2" fmla="*/ 17 w 34"/>
                <a:gd name="T3" fmla="*/ 0 h 40"/>
                <a:gd name="T4" fmla="*/ 34 w 34"/>
                <a:gd name="T5" fmla="*/ 6 h 40"/>
                <a:gd name="T6" fmla="*/ 17 w 34"/>
                <a:gd name="T7" fmla="*/ 40 h 40"/>
                <a:gd name="T8" fmla="*/ 0 w 34"/>
                <a:gd name="T9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0" y="34"/>
                  </a:moveTo>
                  <a:lnTo>
                    <a:pt x="17" y="0"/>
                  </a:lnTo>
                  <a:lnTo>
                    <a:pt x="34" y="6"/>
                  </a:lnTo>
                  <a:lnTo>
                    <a:pt x="17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346" name="Freeform 218"/>
            <p:cNvSpPr>
              <a:spLocks/>
            </p:cNvSpPr>
            <p:nvPr/>
          </p:nvSpPr>
          <p:spPr bwMode="auto">
            <a:xfrm>
              <a:off x="3733" y="3738"/>
              <a:ext cx="17" cy="22"/>
            </a:xfrm>
            <a:custGeom>
              <a:avLst/>
              <a:gdLst>
                <a:gd name="T0" fmla="*/ 0 w 17"/>
                <a:gd name="T1" fmla="*/ 5 h 22"/>
                <a:gd name="T2" fmla="*/ 12 w 17"/>
                <a:gd name="T3" fmla="*/ 0 h 22"/>
                <a:gd name="T4" fmla="*/ 17 w 17"/>
                <a:gd name="T5" fmla="*/ 17 h 22"/>
                <a:gd name="T6" fmla="*/ 6 w 17"/>
                <a:gd name="T7" fmla="*/ 22 h 22"/>
                <a:gd name="T8" fmla="*/ 0 w 17"/>
                <a:gd name="T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2">
                  <a:moveTo>
                    <a:pt x="0" y="5"/>
                  </a:moveTo>
                  <a:lnTo>
                    <a:pt x="12" y="0"/>
                  </a:lnTo>
                  <a:lnTo>
                    <a:pt x="17" y="17"/>
                  </a:lnTo>
                  <a:lnTo>
                    <a:pt x="6" y="2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0347" name="Text Box 219"/>
          <p:cNvSpPr txBox="1">
            <a:spLocks noChangeArrowheads="1"/>
          </p:cNvSpPr>
          <p:nvPr/>
        </p:nvSpPr>
        <p:spPr bwMode="auto">
          <a:xfrm>
            <a:off x="4602163" y="6461125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8:00</a:t>
            </a:r>
          </a:p>
        </p:txBody>
      </p:sp>
      <p:sp>
        <p:nvSpPr>
          <p:cNvPr id="560348" name="Text Box 220"/>
          <p:cNvSpPr txBox="1">
            <a:spLocks noChangeArrowheads="1"/>
          </p:cNvSpPr>
          <p:nvPr/>
        </p:nvSpPr>
        <p:spPr bwMode="auto">
          <a:xfrm>
            <a:off x="8255000" y="6461125"/>
            <a:ext cx="677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8:00</a:t>
            </a:r>
          </a:p>
        </p:txBody>
      </p:sp>
      <p:sp>
        <p:nvSpPr>
          <p:cNvPr id="560349" name="Text Box 221"/>
          <p:cNvSpPr txBox="1">
            <a:spLocks noChangeArrowheads="1"/>
          </p:cNvSpPr>
          <p:nvPr/>
        </p:nvSpPr>
        <p:spPr bwMode="auto">
          <a:xfrm>
            <a:off x="6346825" y="6461125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20:00</a:t>
            </a:r>
          </a:p>
        </p:txBody>
      </p:sp>
      <p:sp>
        <p:nvSpPr>
          <p:cNvPr id="560350" name="Rectangle 222"/>
          <p:cNvSpPr>
            <a:spLocks noChangeArrowheads="1"/>
          </p:cNvSpPr>
          <p:nvPr/>
        </p:nvSpPr>
        <p:spPr bwMode="auto">
          <a:xfrm rot="16200000">
            <a:off x="3743325" y="50577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Temperature</a:t>
            </a:r>
            <a:endParaRPr lang="en-US" sz="2000"/>
          </a:p>
        </p:txBody>
      </p:sp>
      <p:sp>
        <p:nvSpPr>
          <p:cNvPr id="560351" name="Text Box 223"/>
          <p:cNvSpPr txBox="1">
            <a:spLocks noChangeArrowheads="1"/>
          </p:cNvSpPr>
          <p:nvPr/>
        </p:nvSpPr>
        <p:spPr bwMode="auto">
          <a:xfrm>
            <a:off x="4476750" y="62468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20</a:t>
            </a:r>
          </a:p>
        </p:txBody>
      </p:sp>
      <p:sp>
        <p:nvSpPr>
          <p:cNvPr id="560352" name="Text Box 224"/>
          <p:cNvSpPr txBox="1">
            <a:spLocks noChangeArrowheads="1"/>
          </p:cNvSpPr>
          <p:nvPr/>
        </p:nvSpPr>
        <p:spPr bwMode="auto">
          <a:xfrm>
            <a:off x="4489450" y="40703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35</a:t>
            </a:r>
          </a:p>
        </p:txBody>
      </p:sp>
      <p:sp>
        <p:nvSpPr>
          <p:cNvPr id="560353" name="Line 225"/>
          <p:cNvSpPr>
            <a:spLocks noChangeShapeType="1"/>
          </p:cNvSpPr>
          <p:nvPr/>
        </p:nvSpPr>
        <p:spPr bwMode="auto">
          <a:xfrm>
            <a:off x="5235575" y="5954713"/>
            <a:ext cx="635000" cy="0"/>
          </a:xfrm>
          <a:prstGeom prst="line">
            <a:avLst/>
          </a:prstGeom>
          <a:noFill/>
          <a:ln w="50800">
            <a:solidFill>
              <a:srgbClr val="00B88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37160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</a:p>
          <a:p>
            <a:endParaRPr lang="en-US" sz="3600" dirty="0" smtClean="0"/>
          </a:p>
          <a:p>
            <a:r>
              <a:rPr lang="en-US" sz="3600" dirty="0" smtClean="0"/>
              <a:t>Study system</a:t>
            </a:r>
          </a:p>
          <a:p>
            <a:endParaRPr lang="en-US" sz="3600" dirty="0"/>
          </a:p>
          <a:p>
            <a:pPr marL="912813" indent="-912813"/>
            <a:r>
              <a:rPr lang="en-US" sz="3600" dirty="0" smtClean="0"/>
              <a:t>What we want from remote sensing</a:t>
            </a:r>
          </a:p>
        </p:txBody>
      </p:sp>
    </p:spTree>
    <p:extLst>
      <p:ext uri="{BB962C8B-B14F-4D97-AF65-F5344CB8AC3E}">
        <p14:creationId xmlns:p14="http://schemas.microsoft.com/office/powerpoint/2010/main" val="345412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4343400" cy="403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har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1148" r="7397" b="11148"/>
          <a:stretch>
            <a:fillRect/>
          </a:stretch>
        </p:blipFill>
        <p:spPr bwMode="auto">
          <a:xfrm>
            <a:off x="4572000" y="304800"/>
            <a:ext cx="3094741" cy="187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3090"/>
            <a:ext cx="327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Scales through time</a:t>
            </a:r>
          </a:p>
          <a:p>
            <a:endParaRPr lang="en-US" sz="2800" dirty="0" smtClean="0"/>
          </a:p>
          <a:p>
            <a:pPr marL="454025" indent="-454025"/>
            <a:r>
              <a:rPr lang="en-US" sz="2800" dirty="0" smtClean="0"/>
              <a:t>Plant (1990-1996)</a:t>
            </a:r>
          </a:p>
          <a:p>
            <a:pPr marL="454025" indent="-454025"/>
            <a:endParaRPr lang="en-US" sz="2800" dirty="0" smtClean="0"/>
          </a:p>
          <a:p>
            <a:pPr marL="454025" indent="-454025"/>
            <a:r>
              <a:rPr lang="en-US" sz="2800" dirty="0" smtClean="0"/>
              <a:t>Alfalfa field (1996-2002)</a:t>
            </a:r>
          </a:p>
        </p:txBody>
      </p:sp>
    </p:spTree>
    <p:extLst>
      <p:ext uri="{BB962C8B-B14F-4D97-AF65-F5344CB8AC3E}">
        <p14:creationId xmlns:p14="http://schemas.microsoft.com/office/powerpoint/2010/main" val="5367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09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Scales through time</a:t>
            </a:r>
          </a:p>
          <a:p>
            <a:endParaRPr lang="en-US" sz="2800" dirty="0" smtClean="0"/>
          </a:p>
          <a:p>
            <a:pPr marL="454025" indent="-454025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Plant (1990-1996)</a:t>
            </a:r>
          </a:p>
          <a:p>
            <a:pPr marL="454025" indent="-454025"/>
            <a:endParaRPr lang="en-US" sz="28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454025" indent="-454025"/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Alfalfa field (1996-2002)</a:t>
            </a:r>
          </a:p>
          <a:p>
            <a:pPr marL="454025" indent="-454025"/>
            <a:endParaRPr lang="en-US" sz="2800" dirty="0" smtClean="0"/>
          </a:p>
          <a:p>
            <a:pPr marL="454025" indent="-454025"/>
            <a:r>
              <a:rPr lang="en-US" sz="2800" dirty="0" smtClean="0"/>
              <a:t>Alfalfa and soybean fields (2002-2009)</a:t>
            </a:r>
          </a:p>
        </p:txBody>
      </p:sp>
      <p:pic>
        <p:nvPicPr>
          <p:cNvPr id="7" name="Picture 11" descr="Harmonia_small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3872" y="4330128"/>
            <a:ext cx="1954657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1"/>
          <a:stretch/>
        </p:blipFill>
        <p:spPr bwMode="auto">
          <a:xfrm>
            <a:off x="3657600" y="1066800"/>
            <a:ext cx="5156108" cy="463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800" y="228600"/>
            <a:ext cx="5395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aphids in: 	           alfalfa             soybean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105400" y="609600"/>
            <a:ext cx="8382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781800" y="609600"/>
            <a:ext cx="762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420383" y="5867400"/>
            <a:ext cx="5723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in alfalfa:	          aphids             ladybeetles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5105400" y="6248400"/>
            <a:ext cx="8382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858000" y="6248400"/>
            <a:ext cx="762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8856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090"/>
            <a:ext cx="32766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Scales through time</a:t>
            </a:r>
          </a:p>
          <a:p>
            <a:endParaRPr lang="en-US" sz="2800" dirty="0" smtClean="0"/>
          </a:p>
          <a:p>
            <a:pPr marL="454025" indent="-454025"/>
            <a:r>
              <a:rPr lang="en-US" sz="2800" dirty="0" smtClean="0">
                <a:solidFill>
                  <a:srgbClr val="B3B3B3"/>
                </a:solidFill>
              </a:rPr>
              <a:t>Plant (1990-1996)</a:t>
            </a:r>
          </a:p>
          <a:p>
            <a:pPr marL="454025" indent="-454025"/>
            <a:endParaRPr lang="en-US" sz="2800" dirty="0" smtClean="0">
              <a:solidFill>
                <a:srgbClr val="B3B3B3"/>
              </a:solidFill>
            </a:endParaRPr>
          </a:p>
          <a:p>
            <a:pPr marL="454025" indent="-454025"/>
            <a:r>
              <a:rPr lang="en-US" sz="2800" dirty="0" smtClean="0">
                <a:solidFill>
                  <a:srgbClr val="B3B3B3"/>
                </a:solidFill>
              </a:rPr>
              <a:t>Alfalfa field (1996-2002)</a:t>
            </a:r>
          </a:p>
          <a:p>
            <a:pPr marL="454025" indent="-454025"/>
            <a:endParaRPr lang="en-US" sz="2800" dirty="0" smtClean="0">
              <a:solidFill>
                <a:srgbClr val="B3B3B3"/>
              </a:solidFill>
            </a:endParaRPr>
          </a:p>
          <a:p>
            <a:pPr marL="454025" indent="-454025"/>
            <a:r>
              <a:rPr lang="en-US" sz="2800" dirty="0" smtClean="0">
                <a:solidFill>
                  <a:srgbClr val="B3B3B3"/>
                </a:solidFill>
              </a:rPr>
              <a:t>Alfalfa and soybean fields (2002-2009)</a:t>
            </a:r>
          </a:p>
          <a:p>
            <a:pPr marL="454025" indent="-454025"/>
            <a:endParaRPr lang="en-US" sz="2800" dirty="0"/>
          </a:p>
          <a:p>
            <a:pPr marL="454025" indent="-454025"/>
            <a:r>
              <a:rPr lang="en-US" sz="2800" dirty="0" smtClean="0"/>
              <a:t>Alfalfa, soybean and corn (2009-)</a:t>
            </a:r>
          </a:p>
          <a:p>
            <a:pPr marL="454025" indent="-454025"/>
            <a:endParaRPr lang="en-US" sz="2800" dirty="0" smtClean="0"/>
          </a:p>
        </p:txBody>
      </p:sp>
      <p:pic>
        <p:nvPicPr>
          <p:cNvPr id="3" name="Picture 2" descr="6__#$!@%!#__unkn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3363036"/>
            <a:ext cx="4659951" cy="3494963"/>
          </a:xfrm>
          <a:prstGeom prst="rect">
            <a:avLst/>
          </a:prstGeom>
        </p:spPr>
      </p:pic>
      <p:pic>
        <p:nvPicPr>
          <p:cNvPr id="5" name="Picture 4" descr="IMGP2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81664" cy="311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5344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Proposal</a:t>
            </a:r>
          </a:p>
          <a:p>
            <a:endParaRPr lang="en-US" dirty="0" smtClean="0"/>
          </a:p>
          <a:p>
            <a:r>
              <a:rPr lang="en-US" b="1" dirty="0" smtClean="0"/>
              <a:t>1. </a:t>
            </a:r>
            <a:r>
              <a:rPr lang="en-US" dirty="0" smtClean="0"/>
              <a:t>How </a:t>
            </a:r>
            <a:r>
              <a:rPr lang="en-US" dirty="0"/>
              <a:t>does species diversity affect the resilience of ecosystems</a:t>
            </a:r>
            <a:r>
              <a:rPr lang="en-US" dirty="0" smtClean="0"/>
              <a:t>?</a:t>
            </a:r>
          </a:p>
          <a:p>
            <a:pPr marL="457200" indent="-457200">
              <a:buAutoNum type="arabicPeriod"/>
            </a:pPr>
            <a:endParaRPr lang="en-US" dirty="0"/>
          </a:p>
          <a:p>
            <a:r>
              <a:rPr lang="en-US" b="1" dirty="0"/>
              <a:t>2. </a:t>
            </a:r>
            <a:r>
              <a:rPr lang="en-US" dirty="0"/>
              <a:t>How do within-species genetic diversity (generated by symbiotic relationships) and evolution affect the resilience of food webs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b="1" dirty="0"/>
              <a:t>3. </a:t>
            </a:r>
            <a:r>
              <a:rPr lang="en-US" dirty="0"/>
              <a:t>What are the diversity and transmission patterns of symbionts among insects in agricultural systems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b="1" dirty="0"/>
              <a:t>4.</a:t>
            </a:r>
            <a:r>
              <a:rPr lang="en-US" dirty="0"/>
              <a:t> Has evolution produced local evolutionary adaptations of aphids to climatic regimes and natural enemies within food webs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b="1" dirty="0"/>
              <a:t>5. </a:t>
            </a:r>
            <a:r>
              <a:rPr lang="en-US" dirty="0"/>
              <a:t>Can genetic diversity among pea aphids allow sufficiently rapid evolution to change the resilience of food-web dynamics?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711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5344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Proposal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1. 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How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does species diversity affect the resilience of ecosystems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2.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How do within-species genetic diversity (generated by symbiotic relationships) and evolution affect the resilience of food webs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?</a:t>
            </a:r>
          </a:p>
          <a:p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3.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What are the diversity and transmission patterns of symbionts among insects in agricultural systems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?</a:t>
            </a:r>
          </a:p>
          <a:p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4.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Has evolution produced local evolutionary adaptations of aphids to climatic regimes and natural enemies within food webs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?</a:t>
            </a:r>
          </a:p>
          <a:p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5.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Can genetic diversity among pea aphids allow sufficiently rapid evolution to change the resilience of food-web dynamics?</a:t>
            </a:r>
          </a:p>
          <a:p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371600"/>
            <a:ext cx="853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How do landscape and weather combine with natural enemies to drive dynamics of pea aphids?</a:t>
            </a:r>
          </a:p>
          <a:p>
            <a:pPr marL="457200" indent="-457200">
              <a:buAutoNum type="arabicPeriod"/>
            </a:pPr>
            <a:endParaRPr lang="en-US" sz="3200" dirty="0"/>
          </a:p>
          <a:p>
            <a:r>
              <a:rPr lang="en-US" sz="3200" dirty="0" smtClean="0"/>
              <a:t>What are the regional and continental distributions of symbionts among aphids and other insects?</a:t>
            </a:r>
          </a:p>
        </p:txBody>
      </p:sp>
    </p:spTree>
    <p:extLst>
      <p:ext uri="{BB962C8B-B14F-4D97-AF65-F5344CB8AC3E}">
        <p14:creationId xmlns:p14="http://schemas.microsoft.com/office/powerpoint/2010/main" val="105818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1066800"/>
            <a:ext cx="5345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		aphids		% parasitism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495800" y="1524000"/>
            <a:ext cx="8382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477000" y="1524000"/>
            <a:ext cx="7620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 descr="Rplot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4114"/>
            <a:ext cx="8686800" cy="4963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1966601" y="4024001"/>
            <a:ext cx="4333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og aphid numbers and % parasitism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76200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How do landscape and weather combine with natural enemies to drive dynamics of pea aphids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3716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5 alfalfa fields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57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990600"/>
            <a:ext cx="54102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Dimensions of Biodiversity</a:t>
            </a:r>
          </a:p>
          <a:p>
            <a:endParaRPr lang="en-US" sz="3200" dirty="0" smtClean="0"/>
          </a:p>
          <a:p>
            <a:r>
              <a:rPr lang="en-US" sz="3200" dirty="0"/>
              <a:t>Functional </a:t>
            </a:r>
            <a:r>
              <a:rPr lang="en-US" sz="3200" dirty="0" smtClean="0"/>
              <a:t>diversity</a:t>
            </a:r>
            <a:endParaRPr lang="en-US" sz="3600" dirty="0"/>
          </a:p>
          <a:p>
            <a:r>
              <a:rPr lang="en-US" sz="3200" dirty="0"/>
              <a:t> </a:t>
            </a:r>
            <a:endParaRPr lang="en-US" sz="3600" dirty="0"/>
          </a:p>
          <a:p>
            <a:r>
              <a:rPr lang="en-US" sz="3200" dirty="0"/>
              <a:t>Taxonomic </a:t>
            </a:r>
            <a:r>
              <a:rPr lang="en-US" sz="3200" dirty="0" smtClean="0"/>
              <a:t>diversity</a:t>
            </a:r>
            <a:endParaRPr lang="en-US" sz="3600" dirty="0"/>
          </a:p>
          <a:p>
            <a:r>
              <a:rPr lang="en-US" sz="3200" dirty="0"/>
              <a:t> </a:t>
            </a:r>
            <a:endParaRPr lang="en-US" sz="3600" dirty="0"/>
          </a:p>
          <a:p>
            <a:pPr marL="860425" indent="-860425"/>
            <a:r>
              <a:rPr lang="en-US" sz="3200" dirty="0"/>
              <a:t>Genetic and phylogenetic </a:t>
            </a:r>
            <a:r>
              <a:rPr lang="en-US" sz="3200" dirty="0" smtClean="0"/>
              <a:t>diversity</a:t>
            </a:r>
            <a:endParaRPr lang="en-US" sz="3600" dirty="0"/>
          </a:p>
          <a:p>
            <a:r>
              <a:rPr lang="en-US" sz="3200" dirty="0"/>
              <a:t> </a:t>
            </a:r>
            <a:endParaRPr lang="en-US" sz="3600" dirty="0"/>
          </a:p>
          <a:p>
            <a:r>
              <a:rPr lang="en-US" sz="3200" dirty="0" smtClean="0">
                <a:solidFill>
                  <a:srgbClr val="0000FF"/>
                </a:solidFill>
              </a:rPr>
              <a:t>Landscape diversity</a:t>
            </a:r>
          </a:p>
        </p:txBody>
      </p:sp>
    </p:spTree>
    <p:extLst>
      <p:ext uri="{BB962C8B-B14F-4D97-AF65-F5344CB8AC3E}">
        <p14:creationId xmlns:p14="http://schemas.microsoft.com/office/powerpoint/2010/main" val="183711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81000"/>
            <a:ext cx="5943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Research Plan</a:t>
            </a:r>
          </a:p>
          <a:p>
            <a:pPr algn="ctr"/>
            <a:endParaRPr lang="de-DE" sz="3200" dirty="0"/>
          </a:p>
          <a:p>
            <a:pPr marL="912813" indent="-912813"/>
            <a:r>
              <a:rPr lang="de-DE" sz="3200" dirty="0" smtClean="0"/>
              <a:t>30 </a:t>
            </a:r>
            <a:r>
              <a:rPr lang="de-DE" sz="3200" dirty="0" err="1" smtClean="0"/>
              <a:t>fields</a:t>
            </a:r>
            <a:r>
              <a:rPr lang="de-DE" sz="3200" dirty="0" smtClean="0"/>
              <a:t>: 10 </a:t>
            </a:r>
            <a:r>
              <a:rPr lang="de-DE" sz="3200" dirty="0" err="1" smtClean="0"/>
              <a:t>alfalfa</a:t>
            </a:r>
            <a:r>
              <a:rPr lang="de-DE" sz="3200" dirty="0" smtClean="0"/>
              <a:t>, 10 </a:t>
            </a:r>
            <a:r>
              <a:rPr lang="de-DE" sz="3200" dirty="0" err="1" smtClean="0"/>
              <a:t>soybean</a:t>
            </a:r>
            <a:r>
              <a:rPr lang="de-DE" sz="3200" dirty="0" smtClean="0"/>
              <a:t>, 10 </a:t>
            </a:r>
            <a:r>
              <a:rPr lang="de-DE" sz="3200" dirty="0" err="1" smtClean="0"/>
              <a:t>corn</a:t>
            </a:r>
            <a:endParaRPr lang="de-DE" sz="3200" dirty="0" smtClean="0"/>
          </a:p>
          <a:p>
            <a:endParaRPr lang="de-DE" sz="3200" dirty="0"/>
          </a:p>
          <a:p>
            <a:pPr marL="912813" indent="-912813"/>
            <a:r>
              <a:rPr lang="de-DE" sz="3200" dirty="0" smtClean="0"/>
              <a:t>2x </a:t>
            </a:r>
            <a:r>
              <a:rPr lang="de-DE" sz="3200" dirty="0" err="1" smtClean="0"/>
              <a:t>weekly</a:t>
            </a:r>
            <a:r>
              <a:rPr lang="de-DE" sz="3200" dirty="0" smtClean="0"/>
              <a:t> </a:t>
            </a:r>
            <a:r>
              <a:rPr lang="de-DE" sz="3200" dirty="0" err="1" smtClean="0"/>
              <a:t>samples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aphids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natural</a:t>
            </a:r>
            <a:r>
              <a:rPr lang="de-DE" sz="3200" dirty="0" smtClean="0"/>
              <a:t> </a:t>
            </a:r>
            <a:r>
              <a:rPr lang="de-DE" sz="3200" dirty="0" err="1" smtClean="0"/>
              <a:t>enemies</a:t>
            </a:r>
            <a:endParaRPr lang="de-DE" sz="3200" dirty="0" smtClean="0"/>
          </a:p>
          <a:p>
            <a:endParaRPr lang="de-DE" sz="3200" dirty="0"/>
          </a:p>
          <a:p>
            <a:r>
              <a:rPr lang="de-DE" sz="3200" dirty="0" err="1" smtClean="0"/>
              <a:t>monthly</a:t>
            </a:r>
            <a:r>
              <a:rPr lang="de-DE" sz="3200" dirty="0" smtClean="0"/>
              <a:t> </a:t>
            </a:r>
            <a:r>
              <a:rPr lang="de-DE" sz="3200" dirty="0" err="1" smtClean="0"/>
              <a:t>samples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symbionts</a:t>
            </a:r>
          </a:p>
          <a:p>
            <a:endParaRPr lang="de-DE" sz="3200" dirty="0"/>
          </a:p>
          <a:p>
            <a:pPr marL="860425" indent="-860425"/>
            <a:r>
              <a:rPr lang="de-DE" sz="3200" dirty="0" smtClean="0"/>
              <a:t>remote </a:t>
            </a:r>
            <a:r>
              <a:rPr lang="de-DE" sz="3200" dirty="0" err="1" smtClean="0"/>
              <a:t>sensing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landscape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weather</a:t>
            </a:r>
            <a:r>
              <a:rPr lang="de-DE" sz="3200" dirty="0" smtClean="0"/>
              <a:t> variables</a:t>
            </a:r>
            <a:endParaRPr lang="de-DE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121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Scape - NASS CDL Pro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5" t="13394" r="4208" b="28069"/>
          <a:stretch/>
        </p:blipFill>
        <p:spPr>
          <a:xfrm>
            <a:off x="3802353" y="0"/>
            <a:ext cx="5311999" cy="6888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04800"/>
            <a:ext cx="3505200" cy="63401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Landsat LDCM and L7 </a:t>
            </a:r>
            <a:r>
              <a:rPr lang="en-US" dirty="0"/>
              <a:t>to get crop </a:t>
            </a:r>
            <a:r>
              <a:rPr lang="en-US" dirty="0" smtClean="0"/>
              <a:t>composition, phenologies</a:t>
            </a:r>
            <a:r>
              <a:rPr lang="en-US" dirty="0"/>
              <a:t>, </a:t>
            </a:r>
            <a:r>
              <a:rPr lang="en-US" dirty="0" smtClean="0"/>
              <a:t>planting, harvesting, NDVI</a:t>
            </a:r>
          </a:p>
          <a:p>
            <a:endParaRPr lang="en-US" dirty="0"/>
          </a:p>
          <a:p>
            <a:r>
              <a:rPr lang="en-US" dirty="0" smtClean="0"/>
              <a:t>30 fields to ground truth</a:t>
            </a:r>
          </a:p>
          <a:p>
            <a:endParaRPr lang="en-US" dirty="0"/>
          </a:p>
          <a:p>
            <a:r>
              <a:rPr lang="en-US" dirty="0" smtClean="0"/>
              <a:t>interpret and extrapolate patterns from the 30 fields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National Agricultural Statistics Service</a:t>
            </a:r>
          </a:p>
          <a:p>
            <a:pPr algn="ctr"/>
            <a:endParaRPr lang="en-US" dirty="0"/>
          </a:p>
          <a:p>
            <a:pPr algn="r"/>
            <a:r>
              <a:rPr lang="en-US" sz="1800" dirty="0" smtClean="0">
                <a:solidFill>
                  <a:srgbClr val="FF33FD"/>
                </a:solidFill>
                <a:latin typeface="Arial"/>
                <a:cs typeface="Arial"/>
              </a:rPr>
              <a:t>Pink=alfalfa</a:t>
            </a:r>
          </a:p>
          <a:p>
            <a:pPr algn="r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Green=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soybean</a:t>
            </a:r>
            <a:endParaRPr lang="en-US" sz="1800" dirty="0" smtClean="0">
              <a:solidFill>
                <a:srgbClr val="FF33FD"/>
              </a:solidFill>
              <a:latin typeface="Arial"/>
              <a:cs typeface="Arial"/>
            </a:endParaRPr>
          </a:p>
          <a:p>
            <a:pPr algn="r"/>
            <a:r>
              <a:rPr lang="en-US" sz="1800" dirty="0" smtClean="0">
                <a:solidFill>
                  <a:srgbClr val="D1B424"/>
                </a:solidFill>
                <a:latin typeface="Arial"/>
                <a:cs typeface="Arial"/>
              </a:rPr>
              <a:t>Orange=corn</a:t>
            </a:r>
          </a:p>
        </p:txBody>
      </p:sp>
    </p:spTree>
    <p:extLst>
      <p:ext uri="{BB962C8B-B14F-4D97-AF65-F5344CB8AC3E}">
        <p14:creationId xmlns:p14="http://schemas.microsoft.com/office/powerpoint/2010/main" val="410488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601"/>
            <a:ext cx="9144000" cy="349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633" y="2375001"/>
            <a:ext cx="8382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/>
                <a:cs typeface="Arial"/>
              </a:rPr>
              <a:t>National Land Data Assimilation </a:t>
            </a:r>
            <a:r>
              <a:rPr lang="de-DE" dirty="0" smtClean="0">
                <a:latin typeface="Arial"/>
                <a:cs typeface="Arial"/>
              </a:rPr>
              <a:t>System Models</a:t>
            </a:r>
            <a:endParaRPr lang="de-DE" sz="2000" dirty="0">
              <a:latin typeface="Arial"/>
              <a:cs typeface="Arial"/>
            </a:endParaRPr>
          </a:p>
          <a:p>
            <a:pPr algn="ctr"/>
            <a:r>
              <a:rPr lang="de-DE" sz="2000" dirty="0" smtClean="0">
                <a:latin typeface="Arial"/>
                <a:cs typeface="Arial"/>
              </a:rPr>
              <a:t>Ruben Bethke, Steve </a:t>
            </a:r>
            <a:r>
              <a:rPr lang="de-DE" sz="2000" dirty="0" err="1" smtClean="0">
                <a:latin typeface="Arial"/>
                <a:cs typeface="Arial"/>
              </a:rPr>
              <a:t>Vavrus</a:t>
            </a:r>
            <a:r>
              <a:rPr lang="de-DE" sz="2000" dirty="0" smtClean="0">
                <a:latin typeface="Arial"/>
                <a:cs typeface="Arial"/>
              </a:rPr>
              <a:t>, Volker </a:t>
            </a:r>
            <a:r>
              <a:rPr lang="de-DE" sz="2000" dirty="0" err="1" smtClean="0">
                <a:latin typeface="Arial"/>
                <a:cs typeface="Arial"/>
              </a:rPr>
              <a:t>Radeloff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endParaRPr lang="de-DE" sz="2000" dirty="0">
              <a:latin typeface="Arial"/>
              <a:cs typeface="Arial"/>
            </a:endParaRPr>
          </a:p>
          <a:p>
            <a:pPr algn="ctr"/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09600"/>
            <a:ext cx="71539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Weather variables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emperature, precipitation, soil water deficit, etc.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29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355"/>
          <a:stretch/>
        </p:blipFill>
        <p:spPr>
          <a:xfrm>
            <a:off x="990600" y="1421183"/>
            <a:ext cx="7365572" cy="5127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-15472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What are the regional and continental distributions of symbionts among aphids and other </a:t>
            </a:r>
            <a:r>
              <a:rPr lang="en-US" sz="3200" dirty="0" smtClean="0"/>
              <a:t>insects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206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22000"/>
          </a:blip>
          <a:srcRect b="5355"/>
          <a:stretch/>
        </p:blipFill>
        <p:spPr>
          <a:xfrm>
            <a:off x="990600" y="1421183"/>
            <a:ext cx="7365572" cy="5127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-15472"/>
            <a:ext cx="86868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What are the regional and continental distributions of symbionts among aphids and other </a:t>
            </a:r>
            <a:r>
              <a:rPr lang="en-US" sz="3200" dirty="0" smtClean="0"/>
              <a:t>insects?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Citizen scientists sample for insects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Kerry Oliver assays them for symbionts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Landscape and weather context from remote sensing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Broad geographical database of symbionts to analyze for local evolutionary adaptation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839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6800" y="6858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we want from remote </a:t>
            </a:r>
            <a:r>
              <a:rPr lang="en-US" sz="3200" b="1" dirty="0" smtClean="0"/>
              <a:t>sensing</a:t>
            </a:r>
          </a:p>
          <a:p>
            <a:endParaRPr lang="en-US" sz="3200" dirty="0"/>
          </a:p>
          <a:p>
            <a:r>
              <a:rPr lang="en-US" sz="3200" dirty="0" smtClean="0"/>
              <a:t>How do landscape and weather combine with natural enemies to drive dynamics of pea aphids?</a:t>
            </a:r>
          </a:p>
          <a:p>
            <a:pPr marL="457200" indent="-457200">
              <a:buAutoNum type="arabicPeriod"/>
            </a:pPr>
            <a:endParaRPr lang="en-US" sz="3200" dirty="0"/>
          </a:p>
          <a:p>
            <a:r>
              <a:rPr lang="en-US" sz="3200" dirty="0" smtClean="0"/>
              <a:t>What are the regional and continental distributions of symbionts among aphids and other insects?</a:t>
            </a:r>
          </a:p>
        </p:txBody>
      </p:sp>
    </p:spTree>
    <p:extLst>
      <p:ext uri="{BB962C8B-B14F-4D97-AF65-F5344CB8AC3E}">
        <p14:creationId xmlns:p14="http://schemas.microsoft.com/office/powerpoint/2010/main" val="344400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37160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</a:p>
          <a:p>
            <a:endParaRPr lang="en-US" sz="3600" dirty="0" smtClean="0"/>
          </a:p>
          <a:p>
            <a:r>
              <a:rPr lang="en-US" sz="3600" dirty="0" smtClean="0"/>
              <a:t>Study system</a:t>
            </a:r>
          </a:p>
          <a:p>
            <a:endParaRPr lang="en-US" sz="3600" dirty="0"/>
          </a:p>
          <a:p>
            <a:pPr marL="912813" indent="-912813"/>
            <a:r>
              <a:rPr lang="en-US" sz="3600" dirty="0" smtClean="0"/>
              <a:t>What we want from remote sensing</a:t>
            </a:r>
          </a:p>
        </p:txBody>
      </p:sp>
    </p:spTree>
    <p:extLst>
      <p:ext uri="{BB962C8B-B14F-4D97-AF65-F5344CB8AC3E}">
        <p14:creationId xmlns:p14="http://schemas.microsoft.com/office/powerpoint/2010/main" val="352652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4" name="Picture 2" descr="aphid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/>
          <a:stretch>
            <a:fillRect/>
          </a:stretch>
        </p:blipFill>
        <p:spPr bwMode="auto">
          <a:xfrm>
            <a:off x="0" y="914400"/>
            <a:ext cx="6248400" cy="47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4435" name="Text Box 3"/>
          <p:cNvSpPr txBox="1">
            <a:spLocks noChangeArrowheads="1"/>
          </p:cNvSpPr>
          <p:nvPr/>
        </p:nvSpPr>
        <p:spPr bwMode="auto">
          <a:xfrm>
            <a:off x="6432550" y="533400"/>
            <a:ext cx="233045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Pea aphids</a:t>
            </a:r>
          </a:p>
          <a:p>
            <a:endParaRPr lang="en-US" sz="2400" dirty="0"/>
          </a:p>
          <a:p>
            <a:r>
              <a:rPr lang="en-US" sz="2400" dirty="0"/>
              <a:t>pests of alfalfa, beans, and peas</a:t>
            </a:r>
          </a:p>
          <a:p>
            <a:endParaRPr lang="en-US" sz="2400" dirty="0"/>
          </a:p>
          <a:p>
            <a:r>
              <a:rPr lang="en-US" sz="2400" dirty="0" smtClean="0"/>
              <a:t>parthenogenic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have two color </a:t>
            </a:r>
            <a:r>
              <a:rPr lang="en-US" sz="2400" dirty="0" smtClean="0"/>
              <a:t>morphs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989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0"/>
            <a:ext cx="6324600" cy="1143000"/>
          </a:xfrm>
        </p:spPr>
        <p:txBody>
          <a:bodyPr/>
          <a:lstStyle/>
          <a:p>
            <a:r>
              <a:rPr lang="en-US" sz="3200" b="1" dirty="0" smtClean="0"/>
              <a:t>Biological control</a:t>
            </a:r>
            <a:endParaRPr lang="en-US" sz="3200" b="1" dirty="0"/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52832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3476" name="Picture 4" descr="har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1148" r="7397" b="11148"/>
          <a:stretch>
            <a:fillRect/>
          </a:stretch>
        </p:blipFill>
        <p:spPr bwMode="auto">
          <a:xfrm>
            <a:off x="5943600" y="1295400"/>
            <a:ext cx="28670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41148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fields over one summer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5" name="Text Box 3"/>
          <p:cNvSpPr txBox="1">
            <a:spLocks noChangeArrowheads="1"/>
          </p:cNvSpPr>
          <p:nvPr/>
        </p:nvSpPr>
        <p:spPr bwMode="auto">
          <a:xfrm>
            <a:off x="5867400" y="457200"/>
            <a:ext cx="2971800" cy="495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i="1" dirty="0"/>
              <a:t>Aphidius ervi</a:t>
            </a:r>
            <a:endParaRPr lang="en-US" sz="2800" b="1" dirty="0"/>
          </a:p>
          <a:p>
            <a:endParaRPr lang="en-US" sz="2400" dirty="0"/>
          </a:p>
          <a:p>
            <a:r>
              <a:rPr lang="en-US" sz="2400" dirty="0"/>
              <a:t>solitary parasitoid</a:t>
            </a:r>
          </a:p>
          <a:p>
            <a:endParaRPr lang="en-US" sz="2400" dirty="0"/>
          </a:p>
          <a:p>
            <a:r>
              <a:rPr lang="en-US" sz="2400" dirty="0" smtClean="0"/>
              <a:t>larvae eat aphids from the inside out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introduced in the </a:t>
            </a:r>
            <a:r>
              <a:rPr lang="en-US" sz="2400" dirty="0" smtClean="0"/>
              <a:t>1950s for biological  control</a:t>
            </a:r>
          </a:p>
          <a:p>
            <a:endParaRPr lang="en-US" dirty="0"/>
          </a:p>
          <a:p>
            <a:r>
              <a:rPr lang="en-US" sz="2400" dirty="0" smtClean="0"/>
              <a:t>specialist on pea aphids</a:t>
            </a:r>
            <a:endParaRPr lang="en-US" sz="2400" dirty="0"/>
          </a:p>
        </p:txBody>
      </p:sp>
      <p:pic>
        <p:nvPicPr>
          <p:cNvPr id="4" name="Picture 34" descr="IMGP3118(colinEdit)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334000" cy="69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7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304800"/>
            <a:ext cx="3619500" cy="1143000"/>
          </a:xfrm>
        </p:spPr>
        <p:txBody>
          <a:bodyPr/>
          <a:lstStyle/>
          <a:p>
            <a:r>
              <a:rPr lang="en-US" sz="3200" b="1" dirty="0" smtClean="0"/>
              <a:t>Ladybeetles</a:t>
            </a:r>
            <a:endParaRPr lang="en-US" sz="3200" b="1" dirty="0"/>
          </a:p>
        </p:txBody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2838" y="1528763"/>
            <a:ext cx="3459162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C7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 dirty="0"/>
              <a:t>	</a:t>
            </a:r>
            <a:r>
              <a:rPr lang="en-US" sz="2400" i="1" dirty="0">
                <a:solidFill>
                  <a:srgbClr val="3536DC"/>
                </a:solidFill>
              </a:rPr>
              <a:t>Coccinella septempunctata</a:t>
            </a:r>
            <a:endParaRPr lang="en-US" sz="2400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Europe/Asia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Harmonia 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</a:t>
            </a:r>
            <a:r>
              <a:rPr lang="en-US" sz="2400" i="1" dirty="0">
                <a:solidFill>
                  <a:srgbClr val="3536DC"/>
                </a:solidFill>
              </a:rPr>
              <a:t>Harmonia axyridis</a:t>
            </a:r>
            <a:endParaRPr lang="en-US" sz="2400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Asia</a:t>
            </a:r>
          </a:p>
        </p:txBody>
      </p:sp>
      <p:pic>
        <p:nvPicPr>
          <p:cNvPr id="782347" name="Picture 11" descr="Harmonia_small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1364" y="3245588"/>
            <a:ext cx="3106849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2348" name="Picture 12" descr="C7correc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133404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81400" y="304800"/>
            <a:ext cx="4800600" cy="54102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600" b="1" dirty="0"/>
              <a:t>Generalist </a:t>
            </a:r>
            <a:r>
              <a:rPr lang="en-US" sz="3600" b="1" dirty="0" smtClean="0"/>
              <a:t>predators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3600" dirty="0"/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 err="1"/>
              <a:t>Nabids</a:t>
            </a:r>
            <a:r>
              <a:rPr lang="en-US" dirty="0"/>
              <a:t> (</a:t>
            </a:r>
            <a:r>
              <a:rPr lang="en-US" i="1" dirty="0" err="1"/>
              <a:t>Nabis</a:t>
            </a:r>
            <a:r>
              <a:rPr lang="en-US" dirty="0" smtClean="0"/>
              <a:t>)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 smtClean="0"/>
              <a:t>Minute </a:t>
            </a:r>
            <a:r>
              <a:rPr lang="en-US" dirty="0"/>
              <a:t>pirate bugs (</a:t>
            </a:r>
            <a:r>
              <a:rPr lang="en-US" i="1" dirty="0" err="1"/>
              <a:t>Orius</a:t>
            </a:r>
            <a:r>
              <a:rPr lang="en-US" dirty="0" smtClean="0"/>
              <a:t>)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 smtClean="0"/>
              <a:t>Ground </a:t>
            </a:r>
            <a:r>
              <a:rPr lang="en-US" dirty="0"/>
              <a:t>beetles (</a:t>
            </a:r>
            <a:r>
              <a:rPr lang="en-US" dirty="0" err="1"/>
              <a:t>Carabidae</a:t>
            </a:r>
            <a:r>
              <a:rPr lang="en-US" dirty="0"/>
              <a:t>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36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3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3600" dirty="0" smtClean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600" b="1" dirty="0" smtClean="0"/>
              <a:t>Pathogens</a:t>
            </a:r>
            <a:endParaRPr lang="en-US" sz="3600" b="1" dirty="0"/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/>
              <a:t>Fungal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/>
              <a:t>Viral</a:t>
            </a:r>
            <a:endParaRPr lang="en-US" sz="2000" i="1" dirty="0"/>
          </a:p>
          <a:p>
            <a:pPr marL="990600" lvl="1" indent="-533400"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  <p:pic>
        <p:nvPicPr>
          <p:cNvPr id="244742" name="Picture 6" descr="carabid.jpg                                                    00074141Macintosh HD 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4247" r="4035" b="6465"/>
          <a:stretch/>
        </p:blipFill>
        <p:spPr bwMode="auto">
          <a:xfrm rot="16200000">
            <a:off x="602613" y="3359787"/>
            <a:ext cx="1745700" cy="249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rius_insidiosus_from_USDA_2_(cropped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3"/>
          <a:stretch/>
        </p:blipFill>
        <p:spPr>
          <a:xfrm>
            <a:off x="228600" y="1905000"/>
            <a:ext cx="2513599" cy="1753606"/>
          </a:xfrm>
          <a:prstGeom prst="rect">
            <a:avLst/>
          </a:prstGeom>
        </p:spPr>
      </p:pic>
      <p:pic>
        <p:nvPicPr>
          <p:cNvPr id="3" name="Picture 2" descr="Nabis_rugosus_2006.05.28_13.47.08-p52801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6727"/>
            <a:ext cx="2513599" cy="18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1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943600" cy="1143000"/>
          </a:xfrm>
        </p:spPr>
        <p:txBody>
          <a:bodyPr/>
          <a:lstStyle/>
          <a:p>
            <a:r>
              <a:rPr lang="en-US" sz="3400" b="1" dirty="0" smtClean="0"/>
              <a:t>Bacterial symbionts</a:t>
            </a:r>
          </a:p>
        </p:txBody>
      </p: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5029200" y="1524000"/>
            <a:ext cx="39338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Times New Roman"/>
                <a:cs typeface="Times New Roman"/>
              </a:rPr>
              <a:t>found </a:t>
            </a:r>
            <a:r>
              <a:rPr lang="en-US" sz="2800" dirty="0">
                <a:latin typeface="Times New Roman"/>
                <a:cs typeface="Times New Roman"/>
              </a:rPr>
              <a:t>in </a:t>
            </a:r>
            <a:r>
              <a:rPr lang="en-US" sz="2800" dirty="0" smtClean="0">
                <a:latin typeface="Times New Roman"/>
                <a:cs typeface="Times New Roman"/>
              </a:rPr>
              <a:t>many </a:t>
            </a:r>
            <a:r>
              <a:rPr lang="en-US" sz="2800" dirty="0">
                <a:latin typeface="Times New Roman"/>
                <a:cs typeface="Times New Roman"/>
              </a:rPr>
              <a:t>tissues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infect </a:t>
            </a:r>
            <a:r>
              <a:rPr lang="en-US" sz="2800" dirty="0">
                <a:latin typeface="Times New Roman"/>
                <a:cs typeface="Times New Roman"/>
              </a:rPr>
              <a:t>most insect </a:t>
            </a:r>
            <a:r>
              <a:rPr lang="en-US" sz="2800" dirty="0" smtClean="0">
                <a:latin typeface="Times New Roman"/>
                <a:cs typeface="Times New Roman"/>
              </a:rPr>
              <a:t>species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heritable</a:t>
            </a:r>
            <a:endParaRPr lang="en-US" sz="2800" dirty="0">
              <a:latin typeface="Times New Roman"/>
              <a:cs typeface="Times New Roman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67152" y="1432563"/>
            <a:ext cx="3649872" cy="3205162"/>
            <a:chOff x="4707988" y="1855080"/>
            <a:chExt cx="3428999" cy="2783595"/>
          </a:xfrm>
        </p:grpSpPr>
        <p:grpSp>
          <p:nvGrpSpPr>
            <p:cNvPr id="41" name="Group 9"/>
            <p:cNvGrpSpPr>
              <a:grpSpLocks/>
            </p:cNvGrpSpPr>
            <p:nvPr/>
          </p:nvGrpSpPr>
          <p:grpSpPr bwMode="auto">
            <a:xfrm>
              <a:off x="4707988" y="1855080"/>
              <a:ext cx="3428999" cy="2783595"/>
              <a:chOff x="1584" y="1856"/>
              <a:chExt cx="1584" cy="1112"/>
            </a:xfrm>
          </p:grpSpPr>
          <p:sp>
            <p:nvSpPr>
              <p:cNvPr id="43" name="Oval 10"/>
              <p:cNvSpPr>
                <a:spLocks noChangeArrowheads="1"/>
              </p:cNvSpPr>
              <p:nvPr/>
            </p:nvSpPr>
            <p:spPr bwMode="auto">
              <a:xfrm rot="-1079366">
                <a:off x="1916" y="2319"/>
                <a:ext cx="110" cy="285"/>
              </a:xfrm>
              <a:prstGeom prst="ellipse">
                <a:avLst/>
              </a:prstGeom>
              <a:solidFill>
                <a:srgbClr val="FF99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" name="Oval 11"/>
              <p:cNvSpPr>
                <a:spLocks noChangeArrowheads="1"/>
              </p:cNvSpPr>
              <p:nvPr/>
            </p:nvSpPr>
            <p:spPr bwMode="auto">
              <a:xfrm>
                <a:off x="2113" y="2208"/>
                <a:ext cx="971" cy="432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45" name="Oval 12"/>
              <p:cNvSpPr>
                <a:spLocks noChangeArrowheads="1"/>
              </p:cNvSpPr>
              <p:nvPr/>
            </p:nvSpPr>
            <p:spPr bwMode="auto">
              <a:xfrm rot="-1079366">
                <a:off x="1920" y="2304"/>
                <a:ext cx="110" cy="285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Rectangle 13"/>
              <p:cNvSpPr>
                <a:spLocks noChangeArrowheads="1"/>
              </p:cNvSpPr>
              <p:nvPr/>
            </p:nvSpPr>
            <p:spPr bwMode="auto">
              <a:xfrm rot="-917840">
                <a:off x="1968" y="2358"/>
                <a:ext cx="96" cy="192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rgbClr val="FF99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Oval 14"/>
              <p:cNvSpPr>
                <a:spLocks noChangeArrowheads="1"/>
              </p:cNvSpPr>
              <p:nvPr/>
            </p:nvSpPr>
            <p:spPr bwMode="auto">
              <a:xfrm rot="-834109">
                <a:off x="2024" y="2288"/>
                <a:ext cx="144" cy="288"/>
              </a:xfrm>
              <a:prstGeom prst="ellipse">
                <a:avLst/>
              </a:prstGeom>
              <a:solidFill>
                <a:srgbClr val="FF9999"/>
              </a:solidFill>
              <a:ln w="9525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Rectangle 16"/>
              <p:cNvSpPr>
                <a:spLocks noChangeArrowheads="1"/>
              </p:cNvSpPr>
              <p:nvPr/>
            </p:nvSpPr>
            <p:spPr bwMode="auto">
              <a:xfrm rot="-854842">
                <a:off x="2112" y="2256"/>
                <a:ext cx="192" cy="288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rgbClr val="FF99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2832" y="2208"/>
                <a:ext cx="288" cy="48"/>
              </a:xfrm>
              <a:custGeom>
                <a:avLst/>
                <a:gdLst>
                  <a:gd name="T0" fmla="*/ 0 w 288"/>
                  <a:gd name="T1" fmla="*/ 1 h 96"/>
                  <a:gd name="T2" fmla="*/ 288 w 288"/>
                  <a:gd name="T3" fmla="*/ 0 h 96"/>
                  <a:gd name="T4" fmla="*/ 0 60000 65536"/>
                  <a:gd name="T5" fmla="*/ 0 60000 65536"/>
                  <a:gd name="T6" fmla="*/ 0 w 288"/>
                  <a:gd name="T7" fmla="*/ 0 h 96"/>
                  <a:gd name="T8" fmla="*/ 288 w 288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8" h="96">
                    <a:moveTo>
                      <a:pt x="0" y="96"/>
                    </a:moveTo>
                    <a:cubicBezTo>
                      <a:pt x="120" y="56"/>
                      <a:pt x="240" y="16"/>
                      <a:pt x="288" y="0"/>
                    </a:cubicBezTo>
                  </a:path>
                </a:pathLst>
              </a:custGeom>
              <a:noFill/>
              <a:ln w="1905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0" name="Freeform 18"/>
              <p:cNvSpPr>
                <a:spLocks/>
              </p:cNvSpPr>
              <p:nvPr/>
            </p:nvSpPr>
            <p:spPr bwMode="auto">
              <a:xfrm>
                <a:off x="1615" y="1856"/>
                <a:ext cx="336" cy="480"/>
              </a:xfrm>
              <a:custGeom>
                <a:avLst/>
                <a:gdLst>
                  <a:gd name="T0" fmla="*/ 336 w 336"/>
                  <a:gd name="T1" fmla="*/ 480 h 480"/>
                  <a:gd name="T2" fmla="*/ 288 w 336"/>
                  <a:gd name="T3" fmla="*/ 336 h 480"/>
                  <a:gd name="T4" fmla="*/ 96 w 336"/>
                  <a:gd name="T5" fmla="*/ 96 h 480"/>
                  <a:gd name="T6" fmla="*/ 0 w 336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480"/>
                  <a:gd name="T14" fmla="*/ 336 w 336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480">
                    <a:moveTo>
                      <a:pt x="336" y="480"/>
                    </a:moveTo>
                    <a:cubicBezTo>
                      <a:pt x="332" y="440"/>
                      <a:pt x="328" y="400"/>
                      <a:pt x="288" y="336"/>
                    </a:cubicBezTo>
                    <a:cubicBezTo>
                      <a:pt x="248" y="272"/>
                      <a:pt x="144" y="152"/>
                      <a:pt x="96" y="96"/>
                    </a:cubicBezTo>
                    <a:cubicBezTo>
                      <a:pt x="48" y="40"/>
                      <a:pt x="16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Freeform 19"/>
              <p:cNvSpPr>
                <a:spLocks/>
              </p:cNvSpPr>
              <p:nvPr/>
            </p:nvSpPr>
            <p:spPr bwMode="auto">
              <a:xfrm>
                <a:off x="1584" y="1920"/>
                <a:ext cx="336" cy="480"/>
              </a:xfrm>
              <a:custGeom>
                <a:avLst/>
                <a:gdLst>
                  <a:gd name="T0" fmla="*/ 336 w 336"/>
                  <a:gd name="T1" fmla="*/ 480 h 480"/>
                  <a:gd name="T2" fmla="*/ 288 w 336"/>
                  <a:gd name="T3" fmla="*/ 336 h 480"/>
                  <a:gd name="T4" fmla="*/ 96 w 336"/>
                  <a:gd name="T5" fmla="*/ 96 h 480"/>
                  <a:gd name="T6" fmla="*/ 0 w 336"/>
                  <a:gd name="T7" fmla="*/ 0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480"/>
                  <a:gd name="T14" fmla="*/ 336 w 336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480">
                    <a:moveTo>
                      <a:pt x="336" y="480"/>
                    </a:moveTo>
                    <a:cubicBezTo>
                      <a:pt x="332" y="440"/>
                      <a:pt x="328" y="400"/>
                      <a:pt x="288" y="336"/>
                    </a:cubicBezTo>
                    <a:cubicBezTo>
                      <a:pt x="248" y="272"/>
                      <a:pt x="144" y="152"/>
                      <a:pt x="96" y="96"/>
                    </a:cubicBezTo>
                    <a:cubicBezTo>
                      <a:pt x="48" y="40"/>
                      <a:pt x="16" y="16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20"/>
              <p:cNvSpPr>
                <a:spLocks noChangeArrowheads="1"/>
              </p:cNvSpPr>
              <p:nvPr/>
            </p:nvSpPr>
            <p:spPr bwMode="auto">
              <a:xfrm>
                <a:off x="1945" y="24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" name="Freeform 21"/>
              <p:cNvSpPr>
                <a:spLocks/>
              </p:cNvSpPr>
              <p:nvPr/>
            </p:nvSpPr>
            <p:spPr bwMode="auto">
              <a:xfrm>
                <a:off x="2160" y="2352"/>
                <a:ext cx="240" cy="560"/>
              </a:xfrm>
              <a:custGeom>
                <a:avLst/>
                <a:gdLst>
                  <a:gd name="T0" fmla="*/ 0 w 240"/>
                  <a:gd name="T1" fmla="*/ 192 h 560"/>
                  <a:gd name="T2" fmla="*/ 48 w 240"/>
                  <a:gd name="T3" fmla="*/ 48 h 560"/>
                  <a:gd name="T4" fmla="*/ 144 w 240"/>
                  <a:gd name="T5" fmla="*/ 480 h 560"/>
                  <a:gd name="T6" fmla="*/ 240 w 240"/>
                  <a:gd name="T7" fmla="*/ 528 h 5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0"/>
                  <a:gd name="T13" fmla="*/ 0 h 560"/>
                  <a:gd name="T14" fmla="*/ 240 w 240"/>
                  <a:gd name="T15" fmla="*/ 560 h 5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0" h="560">
                    <a:moveTo>
                      <a:pt x="0" y="192"/>
                    </a:moveTo>
                    <a:cubicBezTo>
                      <a:pt x="12" y="96"/>
                      <a:pt x="24" y="0"/>
                      <a:pt x="48" y="48"/>
                    </a:cubicBezTo>
                    <a:cubicBezTo>
                      <a:pt x="72" y="96"/>
                      <a:pt x="112" y="400"/>
                      <a:pt x="144" y="480"/>
                    </a:cubicBezTo>
                    <a:cubicBezTo>
                      <a:pt x="176" y="560"/>
                      <a:pt x="208" y="544"/>
                      <a:pt x="240" y="52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Freeform 22"/>
              <p:cNvSpPr>
                <a:spLocks/>
              </p:cNvSpPr>
              <p:nvPr/>
            </p:nvSpPr>
            <p:spPr bwMode="auto">
              <a:xfrm>
                <a:off x="2256" y="2016"/>
                <a:ext cx="384" cy="952"/>
              </a:xfrm>
              <a:custGeom>
                <a:avLst/>
                <a:gdLst>
                  <a:gd name="T0" fmla="*/ 0 w 384"/>
                  <a:gd name="T1" fmla="*/ 528 h 952"/>
                  <a:gd name="T2" fmla="*/ 96 w 384"/>
                  <a:gd name="T3" fmla="*/ 48 h 952"/>
                  <a:gd name="T4" fmla="*/ 288 w 384"/>
                  <a:gd name="T5" fmla="*/ 816 h 952"/>
                  <a:gd name="T6" fmla="*/ 384 w 384"/>
                  <a:gd name="T7" fmla="*/ 864 h 9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952"/>
                  <a:gd name="T14" fmla="*/ 384 w 384"/>
                  <a:gd name="T15" fmla="*/ 952 h 9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952">
                    <a:moveTo>
                      <a:pt x="0" y="528"/>
                    </a:moveTo>
                    <a:cubicBezTo>
                      <a:pt x="24" y="264"/>
                      <a:pt x="48" y="0"/>
                      <a:pt x="96" y="48"/>
                    </a:cubicBezTo>
                    <a:cubicBezTo>
                      <a:pt x="144" y="96"/>
                      <a:pt x="240" y="680"/>
                      <a:pt x="288" y="816"/>
                    </a:cubicBezTo>
                    <a:cubicBezTo>
                      <a:pt x="336" y="952"/>
                      <a:pt x="368" y="856"/>
                      <a:pt x="384" y="86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Freeform 23"/>
              <p:cNvSpPr>
                <a:spLocks/>
              </p:cNvSpPr>
              <p:nvPr/>
            </p:nvSpPr>
            <p:spPr bwMode="auto">
              <a:xfrm>
                <a:off x="2272" y="2016"/>
                <a:ext cx="384" cy="952"/>
              </a:xfrm>
              <a:custGeom>
                <a:avLst/>
                <a:gdLst>
                  <a:gd name="T0" fmla="*/ 0 w 384"/>
                  <a:gd name="T1" fmla="*/ 528 h 952"/>
                  <a:gd name="T2" fmla="*/ 96 w 384"/>
                  <a:gd name="T3" fmla="*/ 48 h 952"/>
                  <a:gd name="T4" fmla="*/ 288 w 384"/>
                  <a:gd name="T5" fmla="*/ 816 h 952"/>
                  <a:gd name="T6" fmla="*/ 384 w 384"/>
                  <a:gd name="T7" fmla="*/ 864 h 9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952"/>
                  <a:gd name="T14" fmla="*/ 384 w 384"/>
                  <a:gd name="T15" fmla="*/ 952 h 9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952">
                    <a:moveTo>
                      <a:pt x="0" y="528"/>
                    </a:moveTo>
                    <a:cubicBezTo>
                      <a:pt x="24" y="264"/>
                      <a:pt x="48" y="0"/>
                      <a:pt x="96" y="48"/>
                    </a:cubicBezTo>
                    <a:cubicBezTo>
                      <a:pt x="144" y="96"/>
                      <a:pt x="240" y="680"/>
                      <a:pt x="288" y="816"/>
                    </a:cubicBezTo>
                    <a:cubicBezTo>
                      <a:pt x="336" y="952"/>
                      <a:pt x="368" y="856"/>
                      <a:pt x="384" y="864"/>
                    </a:cubicBezTo>
                  </a:path>
                </a:pathLst>
              </a:custGeom>
              <a:noFill/>
              <a:ln w="1905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Freeform 24"/>
              <p:cNvSpPr>
                <a:spLocks/>
              </p:cNvSpPr>
              <p:nvPr/>
            </p:nvSpPr>
            <p:spPr bwMode="auto">
              <a:xfrm>
                <a:off x="2175" y="2352"/>
                <a:ext cx="240" cy="560"/>
              </a:xfrm>
              <a:custGeom>
                <a:avLst/>
                <a:gdLst>
                  <a:gd name="T0" fmla="*/ 0 w 240"/>
                  <a:gd name="T1" fmla="*/ 192 h 560"/>
                  <a:gd name="T2" fmla="*/ 48 w 240"/>
                  <a:gd name="T3" fmla="*/ 48 h 560"/>
                  <a:gd name="T4" fmla="*/ 144 w 240"/>
                  <a:gd name="T5" fmla="*/ 480 h 560"/>
                  <a:gd name="T6" fmla="*/ 240 w 240"/>
                  <a:gd name="T7" fmla="*/ 528 h 5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0"/>
                  <a:gd name="T13" fmla="*/ 0 h 560"/>
                  <a:gd name="T14" fmla="*/ 240 w 240"/>
                  <a:gd name="T15" fmla="*/ 560 h 5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0" h="560">
                    <a:moveTo>
                      <a:pt x="0" y="192"/>
                    </a:moveTo>
                    <a:cubicBezTo>
                      <a:pt x="12" y="96"/>
                      <a:pt x="24" y="0"/>
                      <a:pt x="48" y="48"/>
                    </a:cubicBezTo>
                    <a:cubicBezTo>
                      <a:pt x="72" y="96"/>
                      <a:pt x="112" y="400"/>
                      <a:pt x="144" y="480"/>
                    </a:cubicBezTo>
                    <a:cubicBezTo>
                      <a:pt x="176" y="560"/>
                      <a:pt x="208" y="544"/>
                      <a:pt x="240" y="528"/>
                    </a:cubicBezTo>
                  </a:path>
                </a:pathLst>
              </a:custGeom>
              <a:noFill/>
              <a:ln w="1905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Freeform 25"/>
              <p:cNvSpPr>
                <a:spLocks/>
              </p:cNvSpPr>
              <p:nvPr/>
            </p:nvSpPr>
            <p:spPr bwMode="auto">
              <a:xfrm>
                <a:off x="1968" y="2256"/>
                <a:ext cx="144" cy="600"/>
              </a:xfrm>
              <a:custGeom>
                <a:avLst/>
                <a:gdLst>
                  <a:gd name="T0" fmla="*/ 144 w 144"/>
                  <a:gd name="T1" fmla="*/ 320 h 600"/>
                  <a:gd name="T2" fmla="*/ 48 w 144"/>
                  <a:gd name="T3" fmla="*/ 32 h 600"/>
                  <a:gd name="T4" fmla="*/ 48 w 144"/>
                  <a:gd name="T5" fmla="*/ 512 h 600"/>
                  <a:gd name="T6" fmla="*/ 0 w 144"/>
                  <a:gd name="T7" fmla="*/ 560 h 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600"/>
                  <a:gd name="T14" fmla="*/ 144 w 144"/>
                  <a:gd name="T15" fmla="*/ 600 h 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600">
                    <a:moveTo>
                      <a:pt x="144" y="320"/>
                    </a:moveTo>
                    <a:cubicBezTo>
                      <a:pt x="104" y="160"/>
                      <a:pt x="64" y="0"/>
                      <a:pt x="48" y="32"/>
                    </a:cubicBezTo>
                    <a:cubicBezTo>
                      <a:pt x="32" y="64"/>
                      <a:pt x="56" y="424"/>
                      <a:pt x="48" y="512"/>
                    </a:cubicBezTo>
                    <a:cubicBezTo>
                      <a:pt x="40" y="600"/>
                      <a:pt x="8" y="552"/>
                      <a:pt x="0" y="560"/>
                    </a:cubicBezTo>
                  </a:path>
                </a:pathLst>
              </a:custGeom>
              <a:noFill/>
              <a:ln w="1905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Freeform 26"/>
              <p:cNvSpPr>
                <a:spLocks/>
              </p:cNvSpPr>
              <p:nvPr/>
            </p:nvSpPr>
            <p:spPr bwMode="auto">
              <a:xfrm>
                <a:off x="2000" y="2552"/>
                <a:ext cx="96" cy="56"/>
              </a:xfrm>
              <a:custGeom>
                <a:avLst/>
                <a:gdLst>
                  <a:gd name="T0" fmla="*/ 0 w 96"/>
                  <a:gd name="T1" fmla="*/ 0 h 56"/>
                  <a:gd name="T2" fmla="*/ 48 w 96"/>
                  <a:gd name="T3" fmla="*/ 48 h 56"/>
                  <a:gd name="T4" fmla="*/ 96 w 96"/>
                  <a:gd name="T5" fmla="*/ 48 h 56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56"/>
                  <a:gd name="T11" fmla="*/ 96 w 96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56">
                    <a:moveTo>
                      <a:pt x="0" y="0"/>
                    </a:moveTo>
                    <a:cubicBezTo>
                      <a:pt x="16" y="20"/>
                      <a:pt x="32" y="40"/>
                      <a:pt x="48" y="48"/>
                    </a:cubicBezTo>
                    <a:cubicBezTo>
                      <a:pt x="64" y="56"/>
                      <a:pt x="88" y="48"/>
                      <a:pt x="96" y="48"/>
                    </a:cubicBezTo>
                  </a:path>
                </a:pathLst>
              </a:custGeom>
              <a:noFill/>
              <a:ln w="28575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Freeform 27"/>
              <p:cNvSpPr>
                <a:spLocks/>
              </p:cNvSpPr>
              <p:nvPr/>
            </p:nvSpPr>
            <p:spPr bwMode="auto">
              <a:xfrm>
                <a:off x="1984" y="2271"/>
                <a:ext cx="136" cy="583"/>
              </a:xfrm>
              <a:custGeom>
                <a:avLst/>
                <a:gdLst>
                  <a:gd name="T0" fmla="*/ 81 w 144"/>
                  <a:gd name="T1" fmla="*/ 240 h 600"/>
                  <a:gd name="T2" fmla="*/ 26 w 144"/>
                  <a:gd name="T3" fmla="*/ 22 h 600"/>
                  <a:gd name="T4" fmla="*/ 26 w 144"/>
                  <a:gd name="T5" fmla="*/ 383 h 600"/>
                  <a:gd name="T6" fmla="*/ 0 w 144"/>
                  <a:gd name="T7" fmla="*/ 420 h 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600"/>
                  <a:gd name="T14" fmla="*/ 144 w 144"/>
                  <a:gd name="T15" fmla="*/ 600 h 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600">
                    <a:moveTo>
                      <a:pt x="144" y="320"/>
                    </a:moveTo>
                    <a:cubicBezTo>
                      <a:pt x="104" y="160"/>
                      <a:pt x="64" y="0"/>
                      <a:pt x="48" y="32"/>
                    </a:cubicBezTo>
                    <a:cubicBezTo>
                      <a:pt x="32" y="64"/>
                      <a:pt x="56" y="424"/>
                      <a:pt x="48" y="512"/>
                    </a:cubicBezTo>
                    <a:cubicBezTo>
                      <a:pt x="40" y="600"/>
                      <a:pt x="8" y="552"/>
                      <a:pt x="0" y="56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0" name="Freeform 28"/>
              <p:cNvSpPr>
                <a:spLocks/>
              </p:cNvSpPr>
              <p:nvPr/>
            </p:nvSpPr>
            <p:spPr bwMode="auto">
              <a:xfrm>
                <a:off x="2880" y="2256"/>
                <a:ext cx="288" cy="96"/>
              </a:xfrm>
              <a:custGeom>
                <a:avLst/>
                <a:gdLst>
                  <a:gd name="T0" fmla="*/ 0 w 288"/>
                  <a:gd name="T1" fmla="*/ 96 h 96"/>
                  <a:gd name="T2" fmla="*/ 288 w 288"/>
                  <a:gd name="T3" fmla="*/ 0 h 96"/>
                  <a:gd name="T4" fmla="*/ 0 60000 65536"/>
                  <a:gd name="T5" fmla="*/ 0 60000 65536"/>
                  <a:gd name="T6" fmla="*/ 0 w 288"/>
                  <a:gd name="T7" fmla="*/ 0 h 96"/>
                  <a:gd name="T8" fmla="*/ 288 w 288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8" h="96">
                    <a:moveTo>
                      <a:pt x="0" y="96"/>
                    </a:moveTo>
                    <a:cubicBezTo>
                      <a:pt x="120" y="56"/>
                      <a:pt x="240" y="16"/>
                      <a:pt x="288" y="0"/>
                    </a:cubicBezTo>
                  </a:path>
                </a:pathLst>
              </a:custGeom>
              <a:noFill/>
              <a:ln w="1905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Freeform 29"/>
              <p:cNvSpPr>
                <a:spLocks/>
              </p:cNvSpPr>
              <p:nvPr/>
            </p:nvSpPr>
            <p:spPr bwMode="auto">
              <a:xfrm>
                <a:off x="2934" y="2265"/>
                <a:ext cx="233" cy="81"/>
              </a:xfrm>
              <a:custGeom>
                <a:avLst/>
                <a:gdLst>
                  <a:gd name="T0" fmla="*/ 0 w 288"/>
                  <a:gd name="T1" fmla="*/ 18 h 96"/>
                  <a:gd name="T2" fmla="*/ 35 w 288"/>
                  <a:gd name="T3" fmla="*/ 0 h 96"/>
                  <a:gd name="T4" fmla="*/ 0 60000 65536"/>
                  <a:gd name="T5" fmla="*/ 0 60000 65536"/>
                  <a:gd name="T6" fmla="*/ 0 w 288"/>
                  <a:gd name="T7" fmla="*/ 0 h 96"/>
                  <a:gd name="T8" fmla="*/ 288 w 288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8" h="96">
                    <a:moveTo>
                      <a:pt x="0" y="96"/>
                    </a:moveTo>
                    <a:cubicBezTo>
                      <a:pt x="120" y="56"/>
                      <a:pt x="240" y="16"/>
                      <a:pt x="2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Freeform 30"/>
              <p:cNvSpPr>
                <a:spLocks/>
              </p:cNvSpPr>
              <p:nvPr/>
            </p:nvSpPr>
            <p:spPr bwMode="auto">
              <a:xfrm rot="464721">
                <a:off x="2950" y="2202"/>
                <a:ext cx="167" cy="56"/>
              </a:xfrm>
              <a:custGeom>
                <a:avLst/>
                <a:gdLst>
                  <a:gd name="T0" fmla="*/ 0 w 288"/>
                  <a:gd name="T1" fmla="*/ 1 h 96"/>
                  <a:gd name="T2" fmla="*/ 1 w 288"/>
                  <a:gd name="T3" fmla="*/ 0 h 96"/>
                  <a:gd name="T4" fmla="*/ 0 60000 65536"/>
                  <a:gd name="T5" fmla="*/ 0 60000 65536"/>
                  <a:gd name="T6" fmla="*/ 0 w 288"/>
                  <a:gd name="T7" fmla="*/ 0 h 96"/>
                  <a:gd name="T8" fmla="*/ 288 w 288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8" h="96">
                    <a:moveTo>
                      <a:pt x="0" y="96"/>
                    </a:moveTo>
                    <a:cubicBezTo>
                      <a:pt x="120" y="56"/>
                      <a:pt x="240" y="16"/>
                      <a:pt x="2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3" name="Oval 15"/>
              <p:cNvSpPr>
                <a:spLocks noChangeArrowheads="1"/>
              </p:cNvSpPr>
              <p:nvPr/>
            </p:nvSpPr>
            <p:spPr bwMode="auto">
              <a:xfrm>
                <a:off x="2093" y="2169"/>
                <a:ext cx="973" cy="432"/>
              </a:xfrm>
              <a:prstGeom prst="ellipse">
                <a:avLst/>
              </a:prstGeom>
              <a:solidFill>
                <a:srgbClr val="FF9999"/>
              </a:solidFill>
              <a:ln w="12700">
                <a:solidFill>
                  <a:srgbClr val="FF99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endParaRPr>
              </a:p>
            </p:txBody>
          </p:sp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2280" t="27265" b="9189"/>
            <a:stretch/>
          </p:blipFill>
          <p:spPr bwMode="auto">
            <a:xfrm>
              <a:off x="6250211" y="2856373"/>
              <a:ext cx="1307875" cy="7953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36" name="Picture 7" descr="ApsecondariesBUch2"/>
          <p:cNvPicPr>
            <a:picLocks noChangeAspect="1" noChangeArrowheads="1"/>
          </p:cNvPicPr>
          <p:nvPr/>
        </p:nvPicPr>
        <p:blipFill rotWithShape="1">
          <a:blip r:embed="rId4" cstate="print"/>
          <a:srcRect l="-12114" t="-25941" r="229" b="35971"/>
          <a:stretch/>
        </p:blipFill>
        <p:spPr bwMode="auto">
          <a:xfrm>
            <a:off x="3200400" y="3429000"/>
            <a:ext cx="2708795" cy="2836898"/>
          </a:xfrm>
          <a:prstGeom prst="rect">
            <a:avLst/>
          </a:prstGeom>
          <a:noFill/>
          <a:effectLst>
            <a:outerShdw dist="17961" dir="2700000" algn="ctr" rotWithShape="0">
              <a:schemeClr val="tx1"/>
            </a:outerShdw>
          </a:effectLst>
        </p:spPr>
      </p:pic>
      <p:sp>
        <p:nvSpPr>
          <p:cNvPr id="35" name="Flowchart: Extract 34"/>
          <p:cNvSpPr/>
          <p:nvPr/>
        </p:nvSpPr>
        <p:spPr>
          <a:xfrm rot="18822591">
            <a:off x="3040020" y="3076253"/>
            <a:ext cx="340074" cy="1599119"/>
          </a:xfrm>
          <a:prstGeom prst="flowChartExtra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2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2294</TotalTime>
  <Words>1507</Words>
  <Application>Microsoft Macintosh PowerPoint</Application>
  <PresentationFormat>On-screen Show (4:3)</PresentationFormat>
  <Paragraphs>251</Paragraphs>
  <Slides>25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Biological control</vt:lpstr>
      <vt:lpstr>PowerPoint Presentation</vt:lpstr>
      <vt:lpstr>Ladybeetles</vt:lpstr>
      <vt:lpstr>PowerPoint Presentation</vt:lpstr>
      <vt:lpstr>Bacterial symbionts</vt:lpstr>
      <vt:lpstr>Pea aphid model system</vt:lpstr>
      <vt:lpstr>Evolution of heat-shock tolerance</vt:lpstr>
      <vt:lpstr>Field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Anthony R. Ives</dc:creator>
  <cp:lastModifiedBy>Anthony Ives</cp:lastModifiedBy>
  <cp:revision>197</cp:revision>
  <dcterms:created xsi:type="dcterms:W3CDTF">2001-11-27T13:11:01Z</dcterms:created>
  <dcterms:modified xsi:type="dcterms:W3CDTF">2013-04-23T12:10:05Z</dcterms:modified>
</cp:coreProperties>
</file>